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8"/>
  </p:notesMasterIdLst>
  <p:sldIdLst>
    <p:sldId id="265" r:id="rId2"/>
    <p:sldId id="293" r:id="rId3"/>
    <p:sldId id="267" r:id="rId4"/>
    <p:sldId id="268" r:id="rId5"/>
    <p:sldId id="269" r:id="rId6"/>
    <p:sldId id="270" r:id="rId7"/>
    <p:sldId id="271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E4107-9421-4EE7-BA6B-2C080DC316D5}" type="doc">
      <dgm:prSet loTypeId="urn:microsoft.com/office/officeart/2005/8/layout/hList9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PE"/>
        </a:p>
      </dgm:t>
    </dgm:pt>
    <dgm:pt modelId="{14F9FA2E-0789-4932-9141-CB10133C61EF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PE" b="1" dirty="0">
              <a:solidFill>
                <a:schemeClr val="tx1"/>
              </a:solidFill>
            </a:rPr>
            <a:t>MISION</a:t>
          </a:r>
        </a:p>
      </dgm:t>
    </dgm:pt>
    <dgm:pt modelId="{BB42FB28-00CC-48D4-BAF1-29CB065AB5A3}" type="parTrans" cxnId="{98CAAC1E-21DC-43F4-960A-39FC43350306}">
      <dgm:prSet/>
      <dgm:spPr/>
      <dgm:t>
        <a:bodyPr/>
        <a:lstStyle/>
        <a:p>
          <a:endParaRPr lang="es-PE"/>
        </a:p>
      </dgm:t>
    </dgm:pt>
    <dgm:pt modelId="{3B1C02BF-4359-474E-9FDA-E160A0573F40}" type="sibTrans" cxnId="{98CAAC1E-21DC-43F4-960A-39FC43350306}">
      <dgm:prSet/>
      <dgm:spPr/>
      <dgm:t>
        <a:bodyPr/>
        <a:lstStyle/>
        <a:p>
          <a:endParaRPr lang="es-PE"/>
        </a:p>
      </dgm:t>
    </dgm:pt>
    <dgm:pt modelId="{BF18C248-5E1A-42A0-9B02-92E088CC06EF}">
      <dgm:prSet phldrT="[Texto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MULTIFINANZAS es presentar algo nuevo, original e innovador para el mejoramiento de la vida de las personas. </a:t>
          </a:r>
        </a:p>
      </dgm:t>
    </dgm:pt>
    <dgm:pt modelId="{4ED0DFA0-3E50-4733-85E4-06E547AC9374}" type="parTrans" cxnId="{3B69CA06-A136-4DE7-8B99-C36388BA57A5}">
      <dgm:prSet/>
      <dgm:spPr/>
      <dgm:t>
        <a:bodyPr/>
        <a:lstStyle/>
        <a:p>
          <a:endParaRPr lang="es-PE"/>
        </a:p>
      </dgm:t>
    </dgm:pt>
    <dgm:pt modelId="{7C89EAE6-E39F-460C-BA80-95E7D3842AC1}" type="sibTrans" cxnId="{3B69CA06-A136-4DE7-8B99-C36388BA57A5}">
      <dgm:prSet/>
      <dgm:spPr/>
      <dgm:t>
        <a:bodyPr/>
        <a:lstStyle/>
        <a:p>
          <a:endParaRPr lang="es-PE"/>
        </a:p>
      </dgm:t>
    </dgm:pt>
    <dgm:pt modelId="{2942533F-8530-4D9A-8F70-40A5480BE2DB}">
      <dgm:prSet phldrT="[Texto]"/>
      <dgm:spPr>
        <a:solidFill>
          <a:schemeClr val="accent6"/>
        </a:solidFill>
      </dgm:spPr>
      <dgm:t>
        <a:bodyPr/>
        <a:lstStyle/>
        <a:p>
          <a:r>
            <a:rPr lang="es-PE" dirty="0">
              <a:solidFill>
                <a:schemeClr val="bg1"/>
              </a:solidFill>
            </a:rPr>
            <a:t>VISION</a:t>
          </a:r>
        </a:p>
      </dgm:t>
    </dgm:pt>
    <dgm:pt modelId="{9CE12B87-1F82-42B2-BF7D-BB75C5E80870}" type="parTrans" cxnId="{0743A8AD-B25D-4890-9EE8-1324D1D490C9}">
      <dgm:prSet/>
      <dgm:spPr/>
      <dgm:t>
        <a:bodyPr/>
        <a:lstStyle/>
        <a:p>
          <a:endParaRPr lang="es-PE"/>
        </a:p>
      </dgm:t>
    </dgm:pt>
    <dgm:pt modelId="{DD3C4138-4358-4F6A-AAD0-25468F87255E}" type="sibTrans" cxnId="{0743A8AD-B25D-4890-9EE8-1324D1D490C9}">
      <dgm:prSet/>
      <dgm:spPr/>
      <dgm:t>
        <a:bodyPr/>
        <a:lstStyle/>
        <a:p>
          <a:endParaRPr lang="es-PE"/>
        </a:p>
      </dgm:t>
    </dgm:pt>
    <dgm:pt modelId="{B5939E3C-85D4-4AFF-A507-7BBC765917C4}">
      <dgm:prSet phldrT="[Texto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Ser la primera opción de herramienta tecnologica,enfocada en  la satisfacción de aquellos clientes que comparten nuestros valores de innovación, excelencia.</a:t>
          </a:r>
        </a:p>
      </dgm:t>
    </dgm:pt>
    <dgm:pt modelId="{56C64B4F-CFF9-4FCA-87D6-197C805604A5}" type="parTrans" cxnId="{7ABBE0D3-F7B8-4FCB-A4AC-4C58D6C9FFF2}">
      <dgm:prSet/>
      <dgm:spPr/>
      <dgm:t>
        <a:bodyPr/>
        <a:lstStyle/>
        <a:p>
          <a:endParaRPr lang="es-PE"/>
        </a:p>
      </dgm:t>
    </dgm:pt>
    <dgm:pt modelId="{46C021F5-184D-46E0-A6F0-F603885DA52C}" type="sibTrans" cxnId="{7ABBE0D3-F7B8-4FCB-A4AC-4C58D6C9FFF2}">
      <dgm:prSet/>
      <dgm:spPr/>
      <dgm:t>
        <a:bodyPr/>
        <a:lstStyle/>
        <a:p>
          <a:endParaRPr lang="es-PE"/>
        </a:p>
      </dgm:t>
    </dgm:pt>
    <dgm:pt modelId="{1F75122A-EA57-495D-B047-F8E0E40AA88D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PE" dirty="0"/>
            <a:t>Expandir la posición de líder a nivel nacional en los mercados referente en aplicaciones móviles</a:t>
          </a:r>
        </a:p>
      </dgm:t>
    </dgm:pt>
    <dgm:pt modelId="{B29732D6-77C9-4133-9ECA-EC012F89CD48}" type="parTrans" cxnId="{2ED2DF7C-0C67-4A0B-A573-575A90796F7F}">
      <dgm:prSet/>
      <dgm:spPr/>
      <dgm:t>
        <a:bodyPr/>
        <a:lstStyle/>
        <a:p>
          <a:endParaRPr lang="es-PE"/>
        </a:p>
      </dgm:t>
    </dgm:pt>
    <dgm:pt modelId="{9B271F66-5126-4480-821C-8A2BAFC7979A}" type="sibTrans" cxnId="{2ED2DF7C-0C67-4A0B-A573-575A90796F7F}">
      <dgm:prSet/>
      <dgm:spPr/>
      <dgm:t>
        <a:bodyPr/>
        <a:lstStyle/>
        <a:p>
          <a:endParaRPr lang="es-PE"/>
        </a:p>
      </dgm:t>
    </dgm:pt>
    <dgm:pt modelId="{2B46972B-AC81-4A2F-9D00-189903EC2EB1}" type="pres">
      <dgm:prSet presAssocID="{EBEE4107-9421-4EE7-BA6B-2C080DC316D5}" presName="list" presStyleCnt="0">
        <dgm:presLayoutVars>
          <dgm:dir/>
          <dgm:animLvl val="lvl"/>
        </dgm:presLayoutVars>
      </dgm:prSet>
      <dgm:spPr/>
      <dgm:t>
        <a:bodyPr/>
        <a:lstStyle/>
        <a:p>
          <a:endParaRPr lang="es-PE"/>
        </a:p>
      </dgm:t>
    </dgm:pt>
    <dgm:pt modelId="{B936CB41-6D6B-43F1-B7FE-3F682549C1F9}" type="pres">
      <dgm:prSet presAssocID="{14F9FA2E-0789-4932-9141-CB10133C61EF}" presName="posSpace" presStyleCnt="0"/>
      <dgm:spPr/>
    </dgm:pt>
    <dgm:pt modelId="{7C2C7587-5825-4727-803C-891ECC5CD82D}" type="pres">
      <dgm:prSet presAssocID="{14F9FA2E-0789-4932-9141-CB10133C61EF}" presName="vertFlow" presStyleCnt="0"/>
      <dgm:spPr/>
    </dgm:pt>
    <dgm:pt modelId="{A110414D-4E1A-4ECF-95D0-653B065081E9}" type="pres">
      <dgm:prSet presAssocID="{14F9FA2E-0789-4932-9141-CB10133C61EF}" presName="topSpace" presStyleCnt="0"/>
      <dgm:spPr/>
    </dgm:pt>
    <dgm:pt modelId="{9BA2CBFC-2DB9-485C-9917-01CF1E3750CC}" type="pres">
      <dgm:prSet presAssocID="{14F9FA2E-0789-4932-9141-CB10133C61EF}" presName="firstComp" presStyleCnt="0"/>
      <dgm:spPr/>
    </dgm:pt>
    <dgm:pt modelId="{C340929E-E5A8-4219-B9B5-94936E421E6E}" type="pres">
      <dgm:prSet presAssocID="{14F9FA2E-0789-4932-9141-CB10133C61EF}" presName="firstChild" presStyleLbl="bgAccFollowNode1" presStyleIdx="0" presStyleCnt="3"/>
      <dgm:spPr/>
      <dgm:t>
        <a:bodyPr/>
        <a:lstStyle/>
        <a:p>
          <a:endParaRPr lang="es-PE"/>
        </a:p>
      </dgm:t>
    </dgm:pt>
    <dgm:pt modelId="{37E9F5B5-2F41-426E-85C0-F4ACEF7A65BE}" type="pres">
      <dgm:prSet presAssocID="{14F9FA2E-0789-4932-9141-CB10133C61EF}" presName="firstChildTx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AF016E85-EBB4-47F8-900B-FC3B293EF486}" type="pres">
      <dgm:prSet presAssocID="{14F9FA2E-0789-4932-9141-CB10133C61EF}" presName="negSpace" presStyleCnt="0"/>
      <dgm:spPr/>
    </dgm:pt>
    <dgm:pt modelId="{AD8C1BF1-4A8B-463B-9D89-3F1302061017}" type="pres">
      <dgm:prSet presAssocID="{14F9FA2E-0789-4932-9141-CB10133C61EF}" presName="circle" presStyleLbl="node1" presStyleIdx="0" presStyleCnt="2"/>
      <dgm:spPr/>
      <dgm:t>
        <a:bodyPr/>
        <a:lstStyle/>
        <a:p>
          <a:endParaRPr lang="es-PE"/>
        </a:p>
      </dgm:t>
    </dgm:pt>
    <dgm:pt modelId="{85BEF125-C88A-464E-91F3-2D66F4941EAF}" type="pres">
      <dgm:prSet presAssocID="{3B1C02BF-4359-474E-9FDA-E160A0573F40}" presName="transSpace" presStyleCnt="0"/>
      <dgm:spPr/>
    </dgm:pt>
    <dgm:pt modelId="{1323132B-4901-406F-AAF1-D43A5E9A21AA}" type="pres">
      <dgm:prSet presAssocID="{2942533F-8530-4D9A-8F70-40A5480BE2DB}" presName="posSpace" presStyleCnt="0"/>
      <dgm:spPr/>
    </dgm:pt>
    <dgm:pt modelId="{604F87A9-F570-4574-86A6-F8A9DBF07F93}" type="pres">
      <dgm:prSet presAssocID="{2942533F-8530-4D9A-8F70-40A5480BE2DB}" presName="vertFlow" presStyleCnt="0"/>
      <dgm:spPr/>
    </dgm:pt>
    <dgm:pt modelId="{6F7E3E14-D018-455E-91A6-89D08696408E}" type="pres">
      <dgm:prSet presAssocID="{2942533F-8530-4D9A-8F70-40A5480BE2DB}" presName="topSpace" presStyleCnt="0"/>
      <dgm:spPr/>
    </dgm:pt>
    <dgm:pt modelId="{4EBC8569-56C7-4467-B623-77302BCF3D73}" type="pres">
      <dgm:prSet presAssocID="{2942533F-8530-4D9A-8F70-40A5480BE2DB}" presName="firstComp" presStyleCnt="0"/>
      <dgm:spPr/>
    </dgm:pt>
    <dgm:pt modelId="{FBCF846A-AE90-485F-9B59-2105FF834D9C}" type="pres">
      <dgm:prSet presAssocID="{2942533F-8530-4D9A-8F70-40A5480BE2DB}" presName="firstChild" presStyleLbl="bgAccFollowNode1" presStyleIdx="1" presStyleCnt="3"/>
      <dgm:spPr/>
      <dgm:t>
        <a:bodyPr/>
        <a:lstStyle/>
        <a:p>
          <a:endParaRPr lang="es-PE"/>
        </a:p>
      </dgm:t>
    </dgm:pt>
    <dgm:pt modelId="{A1B2B944-8A90-4650-AE5B-F3B606E8E576}" type="pres">
      <dgm:prSet presAssocID="{2942533F-8530-4D9A-8F70-40A5480BE2DB}" presName="firstChildTx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0C39C19-9077-428D-93B9-B0A2B2E40CBC}" type="pres">
      <dgm:prSet presAssocID="{1F75122A-EA57-495D-B047-F8E0E40AA88D}" presName="comp" presStyleCnt="0"/>
      <dgm:spPr/>
    </dgm:pt>
    <dgm:pt modelId="{CBFFC322-B137-4808-9522-7AFCB2BDEA02}" type="pres">
      <dgm:prSet presAssocID="{1F75122A-EA57-495D-B047-F8E0E40AA88D}" presName="child" presStyleLbl="bgAccFollowNode1" presStyleIdx="2" presStyleCnt="3"/>
      <dgm:spPr/>
      <dgm:t>
        <a:bodyPr/>
        <a:lstStyle/>
        <a:p>
          <a:endParaRPr lang="es-PE"/>
        </a:p>
      </dgm:t>
    </dgm:pt>
    <dgm:pt modelId="{9EE09E8D-B1F3-41C8-94B3-FD41B7274AEB}" type="pres">
      <dgm:prSet presAssocID="{1F75122A-EA57-495D-B047-F8E0E40AA88D}" presName="childTx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88530271-5E15-4FEE-9A14-9656F531B16D}" type="pres">
      <dgm:prSet presAssocID="{2942533F-8530-4D9A-8F70-40A5480BE2DB}" presName="negSpace" presStyleCnt="0"/>
      <dgm:spPr/>
    </dgm:pt>
    <dgm:pt modelId="{A4379297-406F-42ED-A446-27A8EA79CCF5}" type="pres">
      <dgm:prSet presAssocID="{2942533F-8530-4D9A-8F70-40A5480BE2DB}" presName="circle" presStyleLbl="node1" presStyleIdx="1" presStyleCnt="2"/>
      <dgm:spPr/>
      <dgm:t>
        <a:bodyPr/>
        <a:lstStyle/>
        <a:p>
          <a:endParaRPr lang="es-PE"/>
        </a:p>
      </dgm:t>
    </dgm:pt>
  </dgm:ptLst>
  <dgm:cxnLst>
    <dgm:cxn modelId="{3504E7B9-4508-42E0-A866-AD63A5504F08}" type="presOf" srcId="{BF18C248-5E1A-42A0-9B02-92E088CC06EF}" destId="{37E9F5B5-2F41-426E-85C0-F4ACEF7A65BE}" srcOrd="1" destOrd="0" presId="urn:microsoft.com/office/officeart/2005/8/layout/hList9"/>
    <dgm:cxn modelId="{0743A8AD-B25D-4890-9EE8-1324D1D490C9}" srcId="{EBEE4107-9421-4EE7-BA6B-2C080DC316D5}" destId="{2942533F-8530-4D9A-8F70-40A5480BE2DB}" srcOrd="1" destOrd="0" parTransId="{9CE12B87-1F82-42B2-BF7D-BB75C5E80870}" sibTransId="{DD3C4138-4358-4F6A-AAD0-25468F87255E}"/>
    <dgm:cxn modelId="{7ABBE0D3-F7B8-4FCB-A4AC-4C58D6C9FFF2}" srcId="{2942533F-8530-4D9A-8F70-40A5480BE2DB}" destId="{B5939E3C-85D4-4AFF-A507-7BBC765917C4}" srcOrd="0" destOrd="0" parTransId="{56C64B4F-CFF9-4FCA-87D6-197C805604A5}" sibTransId="{46C021F5-184D-46E0-A6F0-F603885DA52C}"/>
    <dgm:cxn modelId="{98CAAC1E-21DC-43F4-960A-39FC43350306}" srcId="{EBEE4107-9421-4EE7-BA6B-2C080DC316D5}" destId="{14F9FA2E-0789-4932-9141-CB10133C61EF}" srcOrd="0" destOrd="0" parTransId="{BB42FB28-00CC-48D4-BAF1-29CB065AB5A3}" sibTransId="{3B1C02BF-4359-474E-9FDA-E160A0573F40}"/>
    <dgm:cxn modelId="{257902DF-730B-4670-A6F8-C1C423006065}" type="presOf" srcId="{B5939E3C-85D4-4AFF-A507-7BBC765917C4}" destId="{FBCF846A-AE90-485F-9B59-2105FF834D9C}" srcOrd="0" destOrd="0" presId="urn:microsoft.com/office/officeart/2005/8/layout/hList9"/>
    <dgm:cxn modelId="{2ED2DF7C-0C67-4A0B-A573-575A90796F7F}" srcId="{2942533F-8530-4D9A-8F70-40A5480BE2DB}" destId="{1F75122A-EA57-495D-B047-F8E0E40AA88D}" srcOrd="1" destOrd="0" parTransId="{B29732D6-77C9-4133-9ECA-EC012F89CD48}" sibTransId="{9B271F66-5126-4480-821C-8A2BAFC7979A}"/>
    <dgm:cxn modelId="{FE6AB005-88A7-4A9C-8F2D-5EC3CF1966DF}" type="presOf" srcId="{B5939E3C-85D4-4AFF-A507-7BBC765917C4}" destId="{A1B2B944-8A90-4650-AE5B-F3B606E8E576}" srcOrd="1" destOrd="0" presId="urn:microsoft.com/office/officeart/2005/8/layout/hList9"/>
    <dgm:cxn modelId="{5EC35D34-7122-4E46-A090-BA55BE5B985C}" type="presOf" srcId="{1F75122A-EA57-495D-B047-F8E0E40AA88D}" destId="{CBFFC322-B137-4808-9522-7AFCB2BDEA02}" srcOrd="0" destOrd="0" presId="urn:microsoft.com/office/officeart/2005/8/layout/hList9"/>
    <dgm:cxn modelId="{3B69CA06-A136-4DE7-8B99-C36388BA57A5}" srcId="{14F9FA2E-0789-4932-9141-CB10133C61EF}" destId="{BF18C248-5E1A-42A0-9B02-92E088CC06EF}" srcOrd="0" destOrd="0" parTransId="{4ED0DFA0-3E50-4733-85E4-06E547AC9374}" sibTransId="{7C89EAE6-E39F-460C-BA80-95E7D3842AC1}"/>
    <dgm:cxn modelId="{6D13B7C6-294F-4AD0-A83B-6076114CFEE3}" type="presOf" srcId="{BF18C248-5E1A-42A0-9B02-92E088CC06EF}" destId="{C340929E-E5A8-4219-B9B5-94936E421E6E}" srcOrd="0" destOrd="0" presId="urn:microsoft.com/office/officeart/2005/8/layout/hList9"/>
    <dgm:cxn modelId="{B0B1363D-74EC-49C0-B483-4E487F3E97AE}" type="presOf" srcId="{14F9FA2E-0789-4932-9141-CB10133C61EF}" destId="{AD8C1BF1-4A8B-463B-9D89-3F1302061017}" srcOrd="0" destOrd="0" presId="urn:microsoft.com/office/officeart/2005/8/layout/hList9"/>
    <dgm:cxn modelId="{E61631F5-BA4A-4C8D-841F-4043E101BEC4}" type="presOf" srcId="{1F75122A-EA57-495D-B047-F8E0E40AA88D}" destId="{9EE09E8D-B1F3-41C8-94B3-FD41B7274AEB}" srcOrd="1" destOrd="0" presId="urn:microsoft.com/office/officeart/2005/8/layout/hList9"/>
    <dgm:cxn modelId="{53D70134-E0F8-4EF9-8D5D-F45813614592}" type="presOf" srcId="{EBEE4107-9421-4EE7-BA6B-2C080DC316D5}" destId="{2B46972B-AC81-4A2F-9D00-189903EC2EB1}" srcOrd="0" destOrd="0" presId="urn:microsoft.com/office/officeart/2005/8/layout/hList9"/>
    <dgm:cxn modelId="{00787839-C697-48E4-A42B-1222EB31890D}" type="presOf" srcId="{2942533F-8530-4D9A-8F70-40A5480BE2DB}" destId="{A4379297-406F-42ED-A446-27A8EA79CCF5}" srcOrd="0" destOrd="0" presId="urn:microsoft.com/office/officeart/2005/8/layout/hList9"/>
    <dgm:cxn modelId="{3B5F32F5-E890-4C04-93E1-6CD30464243A}" type="presParOf" srcId="{2B46972B-AC81-4A2F-9D00-189903EC2EB1}" destId="{B936CB41-6D6B-43F1-B7FE-3F682549C1F9}" srcOrd="0" destOrd="0" presId="urn:microsoft.com/office/officeart/2005/8/layout/hList9"/>
    <dgm:cxn modelId="{3ACDB40D-D84E-4060-BD6C-0756AE8499E1}" type="presParOf" srcId="{2B46972B-AC81-4A2F-9D00-189903EC2EB1}" destId="{7C2C7587-5825-4727-803C-891ECC5CD82D}" srcOrd="1" destOrd="0" presId="urn:microsoft.com/office/officeart/2005/8/layout/hList9"/>
    <dgm:cxn modelId="{3042356A-8E60-43D4-B325-C0C6D4775659}" type="presParOf" srcId="{7C2C7587-5825-4727-803C-891ECC5CD82D}" destId="{A110414D-4E1A-4ECF-95D0-653B065081E9}" srcOrd="0" destOrd="0" presId="urn:microsoft.com/office/officeart/2005/8/layout/hList9"/>
    <dgm:cxn modelId="{2BCE67AF-F948-4886-98FB-CBF15C5C6EDA}" type="presParOf" srcId="{7C2C7587-5825-4727-803C-891ECC5CD82D}" destId="{9BA2CBFC-2DB9-485C-9917-01CF1E3750CC}" srcOrd="1" destOrd="0" presId="urn:microsoft.com/office/officeart/2005/8/layout/hList9"/>
    <dgm:cxn modelId="{4B28D418-046F-48C1-864A-EE047AFBAABD}" type="presParOf" srcId="{9BA2CBFC-2DB9-485C-9917-01CF1E3750CC}" destId="{C340929E-E5A8-4219-B9B5-94936E421E6E}" srcOrd="0" destOrd="0" presId="urn:microsoft.com/office/officeart/2005/8/layout/hList9"/>
    <dgm:cxn modelId="{B91E22A2-5744-4446-B92A-946BAF949670}" type="presParOf" srcId="{9BA2CBFC-2DB9-485C-9917-01CF1E3750CC}" destId="{37E9F5B5-2F41-426E-85C0-F4ACEF7A65BE}" srcOrd="1" destOrd="0" presId="urn:microsoft.com/office/officeart/2005/8/layout/hList9"/>
    <dgm:cxn modelId="{9A3B785C-3750-4F7E-94BE-6707E030F706}" type="presParOf" srcId="{2B46972B-AC81-4A2F-9D00-189903EC2EB1}" destId="{AF016E85-EBB4-47F8-900B-FC3B293EF486}" srcOrd="2" destOrd="0" presId="urn:microsoft.com/office/officeart/2005/8/layout/hList9"/>
    <dgm:cxn modelId="{3F713634-9324-4486-84D6-BB519B0BC778}" type="presParOf" srcId="{2B46972B-AC81-4A2F-9D00-189903EC2EB1}" destId="{AD8C1BF1-4A8B-463B-9D89-3F1302061017}" srcOrd="3" destOrd="0" presId="urn:microsoft.com/office/officeart/2005/8/layout/hList9"/>
    <dgm:cxn modelId="{F4E1A010-38F7-4615-8C68-75162A64247B}" type="presParOf" srcId="{2B46972B-AC81-4A2F-9D00-189903EC2EB1}" destId="{85BEF125-C88A-464E-91F3-2D66F4941EAF}" srcOrd="4" destOrd="0" presId="urn:microsoft.com/office/officeart/2005/8/layout/hList9"/>
    <dgm:cxn modelId="{1D592AAC-8B75-4CB8-B688-4D1BE57C6254}" type="presParOf" srcId="{2B46972B-AC81-4A2F-9D00-189903EC2EB1}" destId="{1323132B-4901-406F-AAF1-D43A5E9A21AA}" srcOrd="5" destOrd="0" presId="urn:microsoft.com/office/officeart/2005/8/layout/hList9"/>
    <dgm:cxn modelId="{A5A70A75-F58A-4041-8C7B-F7F8A6682F38}" type="presParOf" srcId="{2B46972B-AC81-4A2F-9D00-189903EC2EB1}" destId="{604F87A9-F570-4574-86A6-F8A9DBF07F93}" srcOrd="6" destOrd="0" presId="urn:microsoft.com/office/officeart/2005/8/layout/hList9"/>
    <dgm:cxn modelId="{80B1B211-F23F-4CA8-A65E-47F6B0F83635}" type="presParOf" srcId="{604F87A9-F570-4574-86A6-F8A9DBF07F93}" destId="{6F7E3E14-D018-455E-91A6-89D08696408E}" srcOrd="0" destOrd="0" presId="urn:microsoft.com/office/officeart/2005/8/layout/hList9"/>
    <dgm:cxn modelId="{477D1304-4E00-4E37-A3FE-7B9BB71B970A}" type="presParOf" srcId="{604F87A9-F570-4574-86A6-F8A9DBF07F93}" destId="{4EBC8569-56C7-4467-B623-77302BCF3D73}" srcOrd="1" destOrd="0" presId="urn:microsoft.com/office/officeart/2005/8/layout/hList9"/>
    <dgm:cxn modelId="{BA257A0C-243F-46EE-B7A1-1E97CF500970}" type="presParOf" srcId="{4EBC8569-56C7-4467-B623-77302BCF3D73}" destId="{FBCF846A-AE90-485F-9B59-2105FF834D9C}" srcOrd="0" destOrd="0" presId="urn:microsoft.com/office/officeart/2005/8/layout/hList9"/>
    <dgm:cxn modelId="{6648E952-494B-47A0-9F55-E6997270755F}" type="presParOf" srcId="{4EBC8569-56C7-4467-B623-77302BCF3D73}" destId="{A1B2B944-8A90-4650-AE5B-F3B606E8E576}" srcOrd="1" destOrd="0" presId="urn:microsoft.com/office/officeart/2005/8/layout/hList9"/>
    <dgm:cxn modelId="{78421A3D-A079-4D6C-B593-6B4AEAB8314E}" type="presParOf" srcId="{604F87A9-F570-4574-86A6-F8A9DBF07F93}" destId="{80C39C19-9077-428D-93B9-B0A2B2E40CBC}" srcOrd="2" destOrd="0" presId="urn:microsoft.com/office/officeart/2005/8/layout/hList9"/>
    <dgm:cxn modelId="{404A1561-0E9F-4100-B331-E9472D55B657}" type="presParOf" srcId="{80C39C19-9077-428D-93B9-B0A2B2E40CBC}" destId="{CBFFC322-B137-4808-9522-7AFCB2BDEA02}" srcOrd="0" destOrd="0" presId="urn:microsoft.com/office/officeart/2005/8/layout/hList9"/>
    <dgm:cxn modelId="{CA6C4034-A7A6-443C-AA58-D263A23C8F9B}" type="presParOf" srcId="{80C39C19-9077-428D-93B9-B0A2B2E40CBC}" destId="{9EE09E8D-B1F3-41C8-94B3-FD41B7274AEB}" srcOrd="1" destOrd="0" presId="urn:microsoft.com/office/officeart/2005/8/layout/hList9"/>
    <dgm:cxn modelId="{2F61BC3F-6796-42A4-B052-450774F8D8E4}" type="presParOf" srcId="{2B46972B-AC81-4A2F-9D00-189903EC2EB1}" destId="{88530271-5E15-4FEE-9A14-9656F531B16D}" srcOrd="7" destOrd="0" presId="urn:microsoft.com/office/officeart/2005/8/layout/hList9"/>
    <dgm:cxn modelId="{C2B48DDE-CE09-4829-945A-3F644BE78EC5}" type="presParOf" srcId="{2B46972B-AC81-4A2F-9D00-189903EC2EB1}" destId="{A4379297-406F-42ED-A446-27A8EA79CCF5}" srcOrd="8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C481EC-29FC-40FE-B655-D9A000422C89}" type="doc">
      <dgm:prSet loTypeId="urn:microsoft.com/office/officeart/2008/layout/VerticalCircle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PE"/>
        </a:p>
      </dgm:t>
    </dgm:pt>
    <dgm:pt modelId="{95F1C9C7-649D-4650-9DE3-ACA36A82C170}">
      <dgm:prSet phldrT="[Texto]"/>
      <dgm:spPr/>
      <dgm:t>
        <a:bodyPr/>
        <a:lstStyle/>
        <a:p>
          <a:r>
            <a:rPr lang="es-PE" b="1" dirty="0"/>
            <a:t>ETAPAS DE POSICIONAMIENTO</a:t>
          </a:r>
        </a:p>
      </dgm:t>
    </dgm:pt>
    <dgm:pt modelId="{147578DE-D671-4D6B-8EEE-43FFA910DBCD}" type="parTrans" cxnId="{E63D2119-D58D-4A3E-9360-3105067E1AC1}">
      <dgm:prSet/>
      <dgm:spPr/>
      <dgm:t>
        <a:bodyPr/>
        <a:lstStyle/>
        <a:p>
          <a:endParaRPr lang="es-PE"/>
        </a:p>
      </dgm:t>
    </dgm:pt>
    <dgm:pt modelId="{425CAF1D-23B9-4676-8525-872EE125D1D4}" type="sibTrans" cxnId="{E63D2119-D58D-4A3E-9360-3105067E1AC1}">
      <dgm:prSet/>
      <dgm:spPr/>
      <dgm:t>
        <a:bodyPr/>
        <a:lstStyle/>
        <a:p>
          <a:endParaRPr lang="es-PE"/>
        </a:p>
      </dgm:t>
    </dgm:pt>
    <dgm:pt modelId="{6C4CEC9E-4A92-40C6-974A-253D8E8A4A9B}">
      <dgm:prSet phldrT="[Texto]"/>
      <dgm:spPr/>
      <dgm:t>
        <a:bodyPr/>
        <a:lstStyle/>
        <a:p>
          <a:r>
            <a:rPr lang="es-PE" dirty="0"/>
            <a:t>Acorto plazo</a:t>
          </a:r>
        </a:p>
      </dgm:t>
    </dgm:pt>
    <dgm:pt modelId="{78EF781E-B14F-4491-9B4F-063F1DFC7700}" type="parTrans" cxnId="{84F65943-2368-40B6-94DA-6D3BAB2CA843}">
      <dgm:prSet/>
      <dgm:spPr/>
      <dgm:t>
        <a:bodyPr/>
        <a:lstStyle/>
        <a:p>
          <a:endParaRPr lang="es-PE"/>
        </a:p>
      </dgm:t>
    </dgm:pt>
    <dgm:pt modelId="{F9F2F91F-C017-4036-BEF0-433EDEEFCC10}" type="sibTrans" cxnId="{84F65943-2368-40B6-94DA-6D3BAB2CA843}">
      <dgm:prSet/>
      <dgm:spPr/>
      <dgm:t>
        <a:bodyPr/>
        <a:lstStyle/>
        <a:p>
          <a:endParaRPr lang="es-PE"/>
        </a:p>
      </dgm:t>
    </dgm:pt>
    <dgm:pt modelId="{54267707-FF82-46AB-B42E-68E39300E68E}">
      <dgm:prSet phldrT="[Texto]"/>
      <dgm:spPr/>
      <dgm:t>
        <a:bodyPr/>
        <a:lstStyle/>
        <a:p>
          <a:r>
            <a:rPr lang="es-PE" dirty="0"/>
            <a:t>A medio plazo</a:t>
          </a:r>
        </a:p>
        <a:p>
          <a:r>
            <a:rPr lang="es-PE" dirty="0"/>
            <a:t>Largo plazo</a:t>
          </a:r>
        </a:p>
      </dgm:t>
    </dgm:pt>
    <dgm:pt modelId="{B78F578A-F712-4A63-B266-8B3B9EBA44D4}" type="parTrans" cxnId="{16853274-36EA-49B8-9352-58F5F29F00E2}">
      <dgm:prSet/>
      <dgm:spPr/>
      <dgm:t>
        <a:bodyPr/>
        <a:lstStyle/>
        <a:p>
          <a:endParaRPr lang="es-PE"/>
        </a:p>
      </dgm:t>
    </dgm:pt>
    <dgm:pt modelId="{5701F8C0-5974-40EC-BB17-0F78CC4F8DB9}" type="sibTrans" cxnId="{16853274-36EA-49B8-9352-58F5F29F00E2}">
      <dgm:prSet/>
      <dgm:spPr/>
      <dgm:t>
        <a:bodyPr/>
        <a:lstStyle/>
        <a:p>
          <a:endParaRPr lang="es-PE"/>
        </a:p>
      </dgm:t>
    </dgm:pt>
    <dgm:pt modelId="{296C4681-22DC-4AE8-9D78-EBD233554F58}">
      <dgm:prSet phldrT="[Texto]"/>
      <dgm:spPr/>
      <dgm:t>
        <a:bodyPr/>
        <a:lstStyle/>
        <a:p>
          <a:r>
            <a:rPr lang="es-PE" b="1" dirty="0"/>
            <a:t>VALORES</a:t>
          </a:r>
        </a:p>
      </dgm:t>
    </dgm:pt>
    <dgm:pt modelId="{9C42BEF2-99C8-4664-90A2-476C7FC4038E}" type="parTrans" cxnId="{72D2A143-8F89-4FA0-B6F6-69730166E4B3}">
      <dgm:prSet/>
      <dgm:spPr/>
      <dgm:t>
        <a:bodyPr/>
        <a:lstStyle/>
        <a:p>
          <a:endParaRPr lang="es-PE"/>
        </a:p>
      </dgm:t>
    </dgm:pt>
    <dgm:pt modelId="{BC570508-8DB4-44E1-953B-26F46512FF63}" type="sibTrans" cxnId="{72D2A143-8F89-4FA0-B6F6-69730166E4B3}">
      <dgm:prSet/>
      <dgm:spPr/>
      <dgm:t>
        <a:bodyPr/>
        <a:lstStyle/>
        <a:p>
          <a:endParaRPr lang="es-PE"/>
        </a:p>
      </dgm:t>
    </dgm:pt>
    <dgm:pt modelId="{08DF6C14-ED8E-4B45-BEC5-B1567C56DEAB}">
      <dgm:prSet phldrT="[Texto]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s-PE" dirty="0"/>
            <a:t>Integridad</a:t>
          </a:r>
        </a:p>
        <a:p>
          <a:pPr>
            <a:buFont typeface="Wingdings" panose="05000000000000000000" pitchFamily="2" charset="2"/>
            <a:buChar char="q"/>
          </a:pPr>
          <a:r>
            <a:rPr lang="es-PE" dirty="0"/>
            <a:t>Innovación</a:t>
          </a:r>
        </a:p>
      </dgm:t>
    </dgm:pt>
    <dgm:pt modelId="{D1F95D03-ED60-4A94-9688-CE061C988633}" type="parTrans" cxnId="{B144DAA1-B616-4C3F-9242-9035488B1D9F}">
      <dgm:prSet/>
      <dgm:spPr/>
      <dgm:t>
        <a:bodyPr/>
        <a:lstStyle/>
        <a:p>
          <a:endParaRPr lang="es-PE"/>
        </a:p>
      </dgm:t>
    </dgm:pt>
    <dgm:pt modelId="{406A020D-9037-4F52-9C46-95C6C4EAF6D6}" type="sibTrans" cxnId="{B144DAA1-B616-4C3F-9242-9035488B1D9F}">
      <dgm:prSet/>
      <dgm:spPr/>
      <dgm:t>
        <a:bodyPr/>
        <a:lstStyle/>
        <a:p>
          <a:endParaRPr lang="es-PE"/>
        </a:p>
      </dgm:t>
    </dgm:pt>
    <dgm:pt modelId="{083F786B-5BF7-44CF-9594-EA6DCA8DB1B2}">
      <dgm:prSet phldrT="[Texto]"/>
      <dgm:spPr/>
      <dgm:t>
        <a:bodyPr/>
        <a:lstStyle/>
        <a:p>
          <a:r>
            <a:rPr lang="es-PE" dirty="0"/>
            <a:t>Dedicación </a:t>
          </a:r>
        </a:p>
        <a:p>
          <a:r>
            <a:rPr lang="es-PE" dirty="0"/>
            <a:t>Mejora continua</a:t>
          </a:r>
        </a:p>
        <a:p>
          <a:r>
            <a:rPr lang="es-PE" dirty="0"/>
            <a:t>Calidad</a:t>
          </a:r>
        </a:p>
        <a:p>
          <a:r>
            <a:rPr lang="es-PE" dirty="0"/>
            <a:t>Trabajo en equipo</a:t>
          </a:r>
        </a:p>
        <a:p>
          <a:endParaRPr lang="es-PE" dirty="0"/>
        </a:p>
      </dgm:t>
    </dgm:pt>
    <dgm:pt modelId="{095EAFDF-FA90-49AF-827F-C0694744A3A7}" type="parTrans" cxnId="{88AEF2C9-F4BC-46F6-8A84-F341AA521022}">
      <dgm:prSet/>
      <dgm:spPr/>
      <dgm:t>
        <a:bodyPr/>
        <a:lstStyle/>
        <a:p>
          <a:endParaRPr lang="es-PE"/>
        </a:p>
      </dgm:t>
    </dgm:pt>
    <dgm:pt modelId="{D3782844-5A75-4CEA-B10C-B44CF443A60C}" type="sibTrans" cxnId="{88AEF2C9-F4BC-46F6-8A84-F341AA521022}">
      <dgm:prSet/>
      <dgm:spPr/>
      <dgm:t>
        <a:bodyPr/>
        <a:lstStyle/>
        <a:p>
          <a:endParaRPr lang="es-PE"/>
        </a:p>
      </dgm:t>
    </dgm:pt>
    <dgm:pt modelId="{A53795B4-F046-42FD-8892-B4709B36004B}" type="pres">
      <dgm:prSet presAssocID="{9EC481EC-29FC-40FE-B655-D9A000422C89}" presName="Name0" presStyleCnt="0">
        <dgm:presLayoutVars>
          <dgm:dir/>
        </dgm:presLayoutVars>
      </dgm:prSet>
      <dgm:spPr/>
      <dgm:t>
        <a:bodyPr/>
        <a:lstStyle/>
        <a:p>
          <a:endParaRPr lang="es-PE"/>
        </a:p>
      </dgm:t>
    </dgm:pt>
    <dgm:pt modelId="{8EB54F2D-E846-4CBD-B159-F88C9A82F925}" type="pres">
      <dgm:prSet presAssocID="{95F1C9C7-649D-4650-9DE3-ACA36A82C170}" presName="withChildren" presStyleCnt="0"/>
      <dgm:spPr/>
    </dgm:pt>
    <dgm:pt modelId="{8940AB73-67C9-48F8-AAC1-00D6DA56D2A3}" type="pres">
      <dgm:prSet presAssocID="{95F1C9C7-649D-4650-9DE3-ACA36A82C170}" presName="bigCircle" presStyleLbl="vennNode1" presStyleIdx="0" presStyleCnt="6"/>
      <dgm:spPr>
        <a:solidFill>
          <a:srgbClr val="7030A0">
            <a:alpha val="50000"/>
          </a:srgbClr>
        </a:solidFill>
      </dgm:spPr>
    </dgm:pt>
    <dgm:pt modelId="{6D016724-6DFD-456F-9DD2-5E1B264631CF}" type="pres">
      <dgm:prSet presAssocID="{95F1C9C7-649D-4650-9DE3-ACA36A82C170}" presName="medCircle" presStyleLbl="vennNode1" presStyleIdx="1" presStyleCnt="6"/>
      <dgm:spPr/>
    </dgm:pt>
    <dgm:pt modelId="{75A40A1C-D6DE-4AA1-AC65-4373D69D7F05}" type="pres">
      <dgm:prSet presAssocID="{95F1C9C7-649D-4650-9DE3-ACA36A82C170}" presName="txLvl1" presStyleLbl="revTx" presStyleIdx="0" presStyleCnt="6"/>
      <dgm:spPr/>
      <dgm:t>
        <a:bodyPr/>
        <a:lstStyle/>
        <a:p>
          <a:endParaRPr lang="es-PE"/>
        </a:p>
      </dgm:t>
    </dgm:pt>
    <dgm:pt modelId="{304699F8-56F9-46B7-9160-84FE6F0E7D3D}" type="pres">
      <dgm:prSet presAssocID="{95F1C9C7-649D-4650-9DE3-ACA36A82C170}" presName="lin" presStyleCnt="0"/>
      <dgm:spPr/>
    </dgm:pt>
    <dgm:pt modelId="{E82C9967-23A2-42B3-97E5-CEAFA96F7ED4}" type="pres">
      <dgm:prSet presAssocID="{6C4CEC9E-4A92-40C6-974A-253D8E8A4A9B}" presName="txLvl2" presStyleLbl="revTx" presStyleIdx="1" presStyleCnt="6"/>
      <dgm:spPr/>
      <dgm:t>
        <a:bodyPr/>
        <a:lstStyle/>
        <a:p>
          <a:endParaRPr lang="es-PE"/>
        </a:p>
      </dgm:t>
    </dgm:pt>
    <dgm:pt modelId="{E00392D7-5E84-4B4C-AE29-DC5DD3B75868}" type="pres">
      <dgm:prSet presAssocID="{F9F2F91F-C017-4036-BEF0-433EDEEFCC10}" presName="smCircle" presStyleLbl="vennNode1" presStyleIdx="2" presStyleCnt="6"/>
      <dgm:spPr/>
    </dgm:pt>
    <dgm:pt modelId="{79B1B0C9-49C5-46D5-B43E-293249494F15}" type="pres">
      <dgm:prSet presAssocID="{54267707-FF82-46AB-B42E-68E39300E68E}" presName="txLvl2" presStyleLbl="revTx" presStyleIdx="2" presStyleCnt="6"/>
      <dgm:spPr/>
      <dgm:t>
        <a:bodyPr/>
        <a:lstStyle/>
        <a:p>
          <a:endParaRPr lang="es-PE"/>
        </a:p>
      </dgm:t>
    </dgm:pt>
    <dgm:pt modelId="{FDB43204-292F-4DE8-BC65-0E3C9CA3D414}" type="pres">
      <dgm:prSet presAssocID="{95F1C9C7-649D-4650-9DE3-ACA36A82C170}" presName="overlap" presStyleCnt="0"/>
      <dgm:spPr/>
    </dgm:pt>
    <dgm:pt modelId="{04691D16-3DDE-4EC1-813E-6FDB70F3000A}" type="pres">
      <dgm:prSet presAssocID="{296C4681-22DC-4AE8-9D78-EBD233554F58}" presName="withChildren" presStyleCnt="0"/>
      <dgm:spPr/>
    </dgm:pt>
    <dgm:pt modelId="{6738D4CA-A3BD-4D50-819A-4B92D04A8F24}" type="pres">
      <dgm:prSet presAssocID="{296C4681-22DC-4AE8-9D78-EBD233554F58}" presName="bigCircle" presStyleLbl="vennNode1" presStyleIdx="3" presStyleCnt="6" custLinFactNeighborY="-1004"/>
      <dgm:spPr>
        <a:solidFill>
          <a:srgbClr val="00B0F0">
            <a:alpha val="50000"/>
          </a:srgbClr>
        </a:solidFill>
      </dgm:spPr>
    </dgm:pt>
    <dgm:pt modelId="{232B17C4-8AA0-4178-9A84-96D20E2666DE}" type="pres">
      <dgm:prSet presAssocID="{296C4681-22DC-4AE8-9D78-EBD233554F58}" presName="medCircle" presStyleLbl="vennNode1" presStyleIdx="4" presStyleCnt="6"/>
      <dgm:spPr/>
    </dgm:pt>
    <dgm:pt modelId="{CBBED3D8-7E6B-4728-A861-6374871FEF09}" type="pres">
      <dgm:prSet presAssocID="{296C4681-22DC-4AE8-9D78-EBD233554F58}" presName="txLvl1" presStyleLbl="revTx" presStyleIdx="3" presStyleCnt="6"/>
      <dgm:spPr/>
      <dgm:t>
        <a:bodyPr/>
        <a:lstStyle/>
        <a:p>
          <a:endParaRPr lang="es-PE"/>
        </a:p>
      </dgm:t>
    </dgm:pt>
    <dgm:pt modelId="{79611557-325A-4150-BB7A-B1DB7EFFAD1C}" type="pres">
      <dgm:prSet presAssocID="{296C4681-22DC-4AE8-9D78-EBD233554F58}" presName="lin" presStyleCnt="0"/>
      <dgm:spPr/>
    </dgm:pt>
    <dgm:pt modelId="{1F3020E9-740F-423E-B9E3-3B6F31A67569}" type="pres">
      <dgm:prSet presAssocID="{08DF6C14-ED8E-4B45-BEC5-B1567C56DEAB}" presName="txLvl2" presStyleLbl="revTx" presStyleIdx="4" presStyleCnt="6"/>
      <dgm:spPr/>
      <dgm:t>
        <a:bodyPr/>
        <a:lstStyle/>
        <a:p>
          <a:endParaRPr lang="es-PE"/>
        </a:p>
      </dgm:t>
    </dgm:pt>
    <dgm:pt modelId="{20E9F954-221E-491A-86CE-0F5BDF9F82B1}" type="pres">
      <dgm:prSet presAssocID="{406A020D-9037-4F52-9C46-95C6C4EAF6D6}" presName="smCircle" presStyleLbl="vennNode1" presStyleIdx="5" presStyleCnt="6"/>
      <dgm:spPr/>
    </dgm:pt>
    <dgm:pt modelId="{4BFCD710-5654-4DAD-9F90-FE0486D5F3C3}" type="pres">
      <dgm:prSet presAssocID="{083F786B-5BF7-44CF-9594-EA6DCA8DB1B2}" presName="txLvl2" presStyleLbl="revTx" presStyleIdx="5" presStyleCnt="6"/>
      <dgm:spPr/>
      <dgm:t>
        <a:bodyPr/>
        <a:lstStyle/>
        <a:p>
          <a:endParaRPr lang="es-PE"/>
        </a:p>
      </dgm:t>
    </dgm:pt>
  </dgm:ptLst>
  <dgm:cxnLst>
    <dgm:cxn modelId="{B144DAA1-B616-4C3F-9242-9035488B1D9F}" srcId="{296C4681-22DC-4AE8-9D78-EBD233554F58}" destId="{08DF6C14-ED8E-4B45-BEC5-B1567C56DEAB}" srcOrd="0" destOrd="0" parTransId="{D1F95D03-ED60-4A94-9688-CE061C988633}" sibTransId="{406A020D-9037-4F52-9C46-95C6C4EAF6D6}"/>
    <dgm:cxn modelId="{943DF563-A295-4523-9156-7D44441C2213}" type="presOf" srcId="{54267707-FF82-46AB-B42E-68E39300E68E}" destId="{79B1B0C9-49C5-46D5-B43E-293249494F15}" srcOrd="0" destOrd="0" presId="urn:microsoft.com/office/officeart/2008/layout/VerticalCircleList"/>
    <dgm:cxn modelId="{408F8DB6-22AC-4888-8FF1-67EC70D49F65}" type="presOf" srcId="{08DF6C14-ED8E-4B45-BEC5-B1567C56DEAB}" destId="{1F3020E9-740F-423E-B9E3-3B6F31A67569}" srcOrd="0" destOrd="0" presId="urn:microsoft.com/office/officeart/2008/layout/VerticalCircleList"/>
    <dgm:cxn modelId="{3F1E13A8-B2EC-4C67-A848-7C0749F56E94}" type="presOf" srcId="{296C4681-22DC-4AE8-9D78-EBD233554F58}" destId="{CBBED3D8-7E6B-4728-A861-6374871FEF09}" srcOrd="0" destOrd="0" presId="urn:microsoft.com/office/officeart/2008/layout/VerticalCircleList"/>
    <dgm:cxn modelId="{D7D2E48A-93EA-42AC-B187-7810B4EAC0DF}" type="presOf" srcId="{083F786B-5BF7-44CF-9594-EA6DCA8DB1B2}" destId="{4BFCD710-5654-4DAD-9F90-FE0486D5F3C3}" srcOrd="0" destOrd="0" presId="urn:microsoft.com/office/officeart/2008/layout/VerticalCircleList"/>
    <dgm:cxn modelId="{0A7B398D-FA8D-4E3A-9657-27633DA27975}" type="presOf" srcId="{6C4CEC9E-4A92-40C6-974A-253D8E8A4A9B}" destId="{E82C9967-23A2-42B3-97E5-CEAFA96F7ED4}" srcOrd="0" destOrd="0" presId="urn:microsoft.com/office/officeart/2008/layout/VerticalCircleList"/>
    <dgm:cxn modelId="{88AEF2C9-F4BC-46F6-8A84-F341AA521022}" srcId="{296C4681-22DC-4AE8-9D78-EBD233554F58}" destId="{083F786B-5BF7-44CF-9594-EA6DCA8DB1B2}" srcOrd="1" destOrd="0" parTransId="{095EAFDF-FA90-49AF-827F-C0694744A3A7}" sibTransId="{D3782844-5A75-4CEA-B10C-B44CF443A60C}"/>
    <dgm:cxn modelId="{72D2A143-8F89-4FA0-B6F6-69730166E4B3}" srcId="{9EC481EC-29FC-40FE-B655-D9A000422C89}" destId="{296C4681-22DC-4AE8-9D78-EBD233554F58}" srcOrd="1" destOrd="0" parTransId="{9C42BEF2-99C8-4664-90A2-476C7FC4038E}" sibTransId="{BC570508-8DB4-44E1-953B-26F46512FF63}"/>
    <dgm:cxn modelId="{80697655-945D-4E59-BF40-1D8A13193A11}" type="presOf" srcId="{9EC481EC-29FC-40FE-B655-D9A000422C89}" destId="{A53795B4-F046-42FD-8892-B4709B36004B}" srcOrd="0" destOrd="0" presId="urn:microsoft.com/office/officeart/2008/layout/VerticalCircleList"/>
    <dgm:cxn modelId="{16853274-36EA-49B8-9352-58F5F29F00E2}" srcId="{95F1C9C7-649D-4650-9DE3-ACA36A82C170}" destId="{54267707-FF82-46AB-B42E-68E39300E68E}" srcOrd="1" destOrd="0" parTransId="{B78F578A-F712-4A63-B266-8B3B9EBA44D4}" sibTransId="{5701F8C0-5974-40EC-BB17-0F78CC4F8DB9}"/>
    <dgm:cxn modelId="{84F65943-2368-40B6-94DA-6D3BAB2CA843}" srcId="{95F1C9C7-649D-4650-9DE3-ACA36A82C170}" destId="{6C4CEC9E-4A92-40C6-974A-253D8E8A4A9B}" srcOrd="0" destOrd="0" parTransId="{78EF781E-B14F-4491-9B4F-063F1DFC7700}" sibTransId="{F9F2F91F-C017-4036-BEF0-433EDEEFCC10}"/>
    <dgm:cxn modelId="{B0755978-D70E-43FE-B1BB-45F8ACC89D07}" type="presOf" srcId="{95F1C9C7-649D-4650-9DE3-ACA36A82C170}" destId="{75A40A1C-D6DE-4AA1-AC65-4373D69D7F05}" srcOrd="0" destOrd="0" presId="urn:microsoft.com/office/officeart/2008/layout/VerticalCircleList"/>
    <dgm:cxn modelId="{E63D2119-D58D-4A3E-9360-3105067E1AC1}" srcId="{9EC481EC-29FC-40FE-B655-D9A000422C89}" destId="{95F1C9C7-649D-4650-9DE3-ACA36A82C170}" srcOrd="0" destOrd="0" parTransId="{147578DE-D671-4D6B-8EEE-43FFA910DBCD}" sibTransId="{425CAF1D-23B9-4676-8525-872EE125D1D4}"/>
    <dgm:cxn modelId="{323636C6-80F9-4B74-9FDF-385D8AB788F4}" type="presParOf" srcId="{A53795B4-F046-42FD-8892-B4709B36004B}" destId="{8EB54F2D-E846-4CBD-B159-F88C9A82F925}" srcOrd="0" destOrd="0" presId="urn:microsoft.com/office/officeart/2008/layout/VerticalCircleList"/>
    <dgm:cxn modelId="{552A2CF2-46CE-4CC1-9196-34BAAD1D71DE}" type="presParOf" srcId="{8EB54F2D-E846-4CBD-B159-F88C9A82F925}" destId="{8940AB73-67C9-48F8-AAC1-00D6DA56D2A3}" srcOrd="0" destOrd="0" presId="urn:microsoft.com/office/officeart/2008/layout/VerticalCircleList"/>
    <dgm:cxn modelId="{00507F39-F35A-4DCE-85C7-77B920BD3929}" type="presParOf" srcId="{8EB54F2D-E846-4CBD-B159-F88C9A82F925}" destId="{6D016724-6DFD-456F-9DD2-5E1B264631CF}" srcOrd="1" destOrd="0" presId="urn:microsoft.com/office/officeart/2008/layout/VerticalCircleList"/>
    <dgm:cxn modelId="{3B082DD6-8538-4410-BB44-F11C8394E74F}" type="presParOf" srcId="{8EB54F2D-E846-4CBD-B159-F88C9A82F925}" destId="{75A40A1C-D6DE-4AA1-AC65-4373D69D7F05}" srcOrd="2" destOrd="0" presId="urn:microsoft.com/office/officeart/2008/layout/VerticalCircleList"/>
    <dgm:cxn modelId="{EBA6A4FA-6F30-4C14-8BB5-593BC0215BAB}" type="presParOf" srcId="{8EB54F2D-E846-4CBD-B159-F88C9A82F925}" destId="{304699F8-56F9-46B7-9160-84FE6F0E7D3D}" srcOrd="3" destOrd="0" presId="urn:microsoft.com/office/officeart/2008/layout/VerticalCircleList"/>
    <dgm:cxn modelId="{F219BDE8-EAA7-4640-8C7E-C861854F1774}" type="presParOf" srcId="{304699F8-56F9-46B7-9160-84FE6F0E7D3D}" destId="{E82C9967-23A2-42B3-97E5-CEAFA96F7ED4}" srcOrd="0" destOrd="0" presId="urn:microsoft.com/office/officeart/2008/layout/VerticalCircleList"/>
    <dgm:cxn modelId="{F76DE77D-07B3-4423-BB5B-59AAD8606533}" type="presParOf" srcId="{304699F8-56F9-46B7-9160-84FE6F0E7D3D}" destId="{E00392D7-5E84-4B4C-AE29-DC5DD3B75868}" srcOrd="1" destOrd="0" presId="urn:microsoft.com/office/officeart/2008/layout/VerticalCircleList"/>
    <dgm:cxn modelId="{DC4CD1B6-F21E-4381-8FDC-5422C1A319A4}" type="presParOf" srcId="{304699F8-56F9-46B7-9160-84FE6F0E7D3D}" destId="{79B1B0C9-49C5-46D5-B43E-293249494F15}" srcOrd="2" destOrd="0" presId="urn:microsoft.com/office/officeart/2008/layout/VerticalCircleList"/>
    <dgm:cxn modelId="{36E9988B-44AB-4C7D-8F70-0A2689D4AED4}" type="presParOf" srcId="{A53795B4-F046-42FD-8892-B4709B36004B}" destId="{FDB43204-292F-4DE8-BC65-0E3C9CA3D414}" srcOrd="1" destOrd="0" presId="urn:microsoft.com/office/officeart/2008/layout/VerticalCircleList"/>
    <dgm:cxn modelId="{F4413768-268C-43E4-BBAE-0D7E0F62C9AF}" type="presParOf" srcId="{A53795B4-F046-42FD-8892-B4709B36004B}" destId="{04691D16-3DDE-4EC1-813E-6FDB70F3000A}" srcOrd="2" destOrd="0" presId="urn:microsoft.com/office/officeart/2008/layout/VerticalCircleList"/>
    <dgm:cxn modelId="{0426637B-837F-40BF-AAF0-A2E9F680AA4E}" type="presParOf" srcId="{04691D16-3DDE-4EC1-813E-6FDB70F3000A}" destId="{6738D4CA-A3BD-4D50-819A-4B92D04A8F24}" srcOrd="0" destOrd="0" presId="urn:microsoft.com/office/officeart/2008/layout/VerticalCircleList"/>
    <dgm:cxn modelId="{966C9A93-9999-4B5F-8D67-460BDB6A89A7}" type="presParOf" srcId="{04691D16-3DDE-4EC1-813E-6FDB70F3000A}" destId="{232B17C4-8AA0-4178-9A84-96D20E2666DE}" srcOrd="1" destOrd="0" presId="urn:microsoft.com/office/officeart/2008/layout/VerticalCircleList"/>
    <dgm:cxn modelId="{E2EABAF8-BFB1-48D1-8390-AFEC6FB210BB}" type="presParOf" srcId="{04691D16-3DDE-4EC1-813E-6FDB70F3000A}" destId="{CBBED3D8-7E6B-4728-A861-6374871FEF09}" srcOrd="2" destOrd="0" presId="urn:microsoft.com/office/officeart/2008/layout/VerticalCircleList"/>
    <dgm:cxn modelId="{F118139B-F0FD-4A23-BD67-5BBA52F8D2EA}" type="presParOf" srcId="{04691D16-3DDE-4EC1-813E-6FDB70F3000A}" destId="{79611557-325A-4150-BB7A-B1DB7EFFAD1C}" srcOrd="3" destOrd="0" presId="urn:microsoft.com/office/officeart/2008/layout/VerticalCircleList"/>
    <dgm:cxn modelId="{D718A12A-FBB1-4687-9A9D-434B0F5C464B}" type="presParOf" srcId="{79611557-325A-4150-BB7A-B1DB7EFFAD1C}" destId="{1F3020E9-740F-423E-B9E3-3B6F31A67569}" srcOrd="0" destOrd="0" presId="urn:microsoft.com/office/officeart/2008/layout/VerticalCircleList"/>
    <dgm:cxn modelId="{5F6C576A-21A6-491E-A548-44215D341DC2}" type="presParOf" srcId="{79611557-325A-4150-BB7A-B1DB7EFFAD1C}" destId="{20E9F954-221E-491A-86CE-0F5BDF9F82B1}" srcOrd="1" destOrd="0" presId="urn:microsoft.com/office/officeart/2008/layout/VerticalCircleList"/>
    <dgm:cxn modelId="{A3E28FBC-4CC9-4D64-AEDD-FC3A4F6E6561}" type="presParOf" srcId="{79611557-325A-4150-BB7A-B1DB7EFFAD1C}" destId="{4BFCD710-5654-4DAD-9F90-FE0486D5F3C3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40929E-E5A8-4219-B9B5-94936E421E6E}">
      <dsp:nvSpPr>
        <dsp:cNvPr id="0" name=""/>
        <dsp:cNvSpPr/>
      </dsp:nvSpPr>
      <dsp:spPr>
        <a:xfrm>
          <a:off x="1355724" y="1354349"/>
          <a:ext cx="2539007" cy="1693518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/>
            <a:t>MULTIFINANZAS es presentar algo nuevo, original e innovador para el mejoramiento de la vida de las personas. </a:t>
          </a:r>
        </a:p>
      </dsp:txBody>
      <dsp:txXfrm>
        <a:off x="1761966" y="1354349"/>
        <a:ext cx="2132766" cy="1693518"/>
      </dsp:txXfrm>
    </dsp:sp>
    <dsp:sp modelId="{AD8C1BF1-4A8B-463B-9D89-3F1302061017}">
      <dsp:nvSpPr>
        <dsp:cNvPr id="0" name=""/>
        <dsp:cNvSpPr/>
      </dsp:nvSpPr>
      <dsp:spPr>
        <a:xfrm>
          <a:off x="1587" y="677280"/>
          <a:ext cx="1692671" cy="1692671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b="1" kern="1200" dirty="0">
              <a:solidFill>
                <a:schemeClr val="tx1"/>
              </a:solidFill>
            </a:rPr>
            <a:t>MISION</a:t>
          </a:r>
        </a:p>
      </dsp:txBody>
      <dsp:txXfrm>
        <a:off x="249473" y="925166"/>
        <a:ext cx="1196899" cy="1196899"/>
      </dsp:txXfrm>
    </dsp:sp>
    <dsp:sp modelId="{FBCF846A-AE90-485F-9B59-2105FF834D9C}">
      <dsp:nvSpPr>
        <dsp:cNvPr id="0" name=""/>
        <dsp:cNvSpPr/>
      </dsp:nvSpPr>
      <dsp:spPr>
        <a:xfrm>
          <a:off x="5587404" y="1354349"/>
          <a:ext cx="2539007" cy="1693518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-1131691"/>
              <a:satOff val="-12449"/>
              <a:lumOff val="9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/>
            <a:t>Ser la primera opción de herramienta tecnologica,enfocada en  la satisfacción de aquellos clientes que comparten nuestros valores de innovación, excelencia.</a:t>
          </a:r>
        </a:p>
      </dsp:txBody>
      <dsp:txXfrm>
        <a:off x="5993645" y="1354349"/>
        <a:ext cx="2132766" cy="1693518"/>
      </dsp:txXfrm>
    </dsp:sp>
    <dsp:sp modelId="{CBFFC322-B137-4808-9522-7AFCB2BDEA02}">
      <dsp:nvSpPr>
        <dsp:cNvPr id="0" name=""/>
        <dsp:cNvSpPr/>
      </dsp:nvSpPr>
      <dsp:spPr>
        <a:xfrm>
          <a:off x="5587404" y="3047867"/>
          <a:ext cx="2539007" cy="1693518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accent3">
              <a:tint val="40000"/>
              <a:alpha val="90000"/>
              <a:hueOff val="-2263383"/>
              <a:satOff val="-24898"/>
              <a:lumOff val="1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400" kern="1200" dirty="0"/>
            <a:t>Expandir la posición de líder a nivel nacional en los mercados referente en aplicaciones móviles</a:t>
          </a:r>
        </a:p>
      </dsp:txBody>
      <dsp:txXfrm>
        <a:off x="5993645" y="3047867"/>
        <a:ext cx="2132766" cy="1693518"/>
      </dsp:txXfrm>
    </dsp:sp>
    <dsp:sp modelId="{A4379297-406F-42ED-A446-27A8EA79CCF5}">
      <dsp:nvSpPr>
        <dsp:cNvPr id="0" name=""/>
        <dsp:cNvSpPr/>
      </dsp:nvSpPr>
      <dsp:spPr>
        <a:xfrm>
          <a:off x="4233267" y="677280"/>
          <a:ext cx="1692671" cy="1692671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600" kern="1200" dirty="0">
              <a:solidFill>
                <a:schemeClr val="bg1"/>
              </a:solidFill>
            </a:rPr>
            <a:t>VISION</a:t>
          </a:r>
        </a:p>
      </dsp:txBody>
      <dsp:txXfrm>
        <a:off x="4481153" y="925166"/>
        <a:ext cx="1196899" cy="1196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40AB73-67C9-48F8-AAC1-00D6DA56D2A3}">
      <dsp:nvSpPr>
        <dsp:cNvPr id="0" name=""/>
        <dsp:cNvSpPr/>
      </dsp:nvSpPr>
      <dsp:spPr>
        <a:xfrm>
          <a:off x="2498328" y="2286"/>
          <a:ext cx="2846391" cy="2846391"/>
        </a:xfrm>
        <a:prstGeom prst="ellipse">
          <a:avLst/>
        </a:prstGeom>
        <a:solidFill>
          <a:srgbClr val="7030A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6D016724-6DFD-456F-9DD2-5E1B264631CF}">
      <dsp:nvSpPr>
        <dsp:cNvPr id="0" name=""/>
        <dsp:cNvSpPr/>
      </dsp:nvSpPr>
      <dsp:spPr>
        <a:xfrm>
          <a:off x="2632975" y="121835"/>
          <a:ext cx="512350" cy="51235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5A40A1C-D6DE-4AA1-AC65-4373D69D7F05}">
      <dsp:nvSpPr>
        <dsp:cNvPr id="0" name=""/>
        <dsp:cNvSpPr/>
      </dsp:nvSpPr>
      <dsp:spPr>
        <a:xfrm>
          <a:off x="2889151" y="121835"/>
          <a:ext cx="2740520" cy="512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b="1" kern="1200" dirty="0"/>
            <a:t>ETAPAS DE POSICIONAMIENTO</a:t>
          </a:r>
        </a:p>
      </dsp:txBody>
      <dsp:txXfrm>
        <a:off x="2889151" y="121835"/>
        <a:ext cx="2740520" cy="512350"/>
      </dsp:txXfrm>
    </dsp:sp>
    <dsp:sp modelId="{E82C9967-23A2-42B3-97E5-CEAFA96F7ED4}">
      <dsp:nvSpPr>
        <dsp:cNvPr id="0" name=""/>
        <dsp:cNvSpPr/>
      </dsp:nvSpPr>
      <dsp:spPr>
        <a:xfrm>
          <a:off x="2889151" y="634185"/>
          <a:ext cx="2740520" cy="205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Acorto plazo</a:t>
          </a:r>
        </a:p>
      </dsp:txBody>
      <dsp:txXfrm>
        <a:off x="2889151" y="634185"/>
        <a:ext cx="2740520" cy="205335"/>
      </dsp:txXfrm>
    </dsp:sp>
    <dsp:sp modelId="{E00392D7-5E84-4B4C-AE29-DC5DD3B75868}">
      <dsp:nvSpPr>
        <dsp:cNvPr id="0" name=""/>
        <dsp:cNvSpPr/>
      </dsp:nvSpPr>
      <dsp:spPr>
        <a:xfrm>
          <a:off x="2889151" y="839520"/>
          <a:ext cx="65520" cy="6552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9B1B0C9-49C5-46D5-B43E-293249494F15}">
      <dsp:nvSpPr>
        <dsp:cNvPr id="0" name=""/>
        <dsp:cNvSpPr/>
      </dsp:nvSpPr>
      <dsp:spPr>
        <a:xfrm>
          <a:off x="2889151" y="905040"/>
          <a:ext cx="2740520" cy="44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A medio plazo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Largo plazo</a:t>
          </a:r>
        </a:p>
      </dsp:txBody>
      <dsp:txXfrm>
        <a:off x="2889151" y="905040"/>
        <a:ext cx="2740520" cy="444892"/>
      </dsp:txXfrm>
    </dsp:sp>
    <dsp:sp modelId="{6738D4CA-A3BD-4D50-819A-4B92D04A8F24}">
      <dsp:nvSpPr>
        <dsp:cNvPr id="0" name=""/>
        <dsp:cNvSpPr/>
      </dsp:nvSpPr>
      <dsp:spPr>
        <a:xfrm>
          <a:off x="2498328" y="2541410"/>
          <a:ext cx="2846391" cy="2846391"/>
        </a:xfrm>
        <a:prstGeom prst="ellipse">
          <a:avLst/>
        </a:prstGeom>
        <a:solidFill>
          <a:srgbClr val="00B0F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32B17C4-8AA0-4178-9A84-96D20E2666DE}">
      <dsp:nvSpPr>
        <dsp:cNvPr id="0" name=""/>
        <dsp:cNvSpPr/>
      </dsp:nvSpPr>
      <dsp:spPr>
        <a:xfrm>
          <a:off x="2632975" y="2689537"/>
          <a:ext cx="512350" cy="51235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BED3D8-7E6B-4728-A861-6374871FEF09}">
      <dsp:nvSpPr>
        <dsp:cNvPr id="0" name=""/>
        <dsp:cNvSpPr/>
      </dsp:nvSpPr>
      <dsp:spPr>
        <a:xfrm>
          <a:off x="2889151" y="2689537"/>
          <a:ext cx="2740520" cy="512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590" rIns="0" bIns="2159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b="1" kern="1200" dirty="0"/>
            <a:t>VALORES</a:t>
          </a:r>
        </a:p>
      </dsp:txBody>
      <dsp:txXfrm>
        <a:off x="2889151" y="2689537"/>
        <a:ext cx="2740520" cy="512350"/>
      </dsp:txXfrm>
    </dsp:sp>
    <dsp:sp modelId="{1F3020E9-740F-423E-B9E3-3B6F31A67569}">
      <dsp:nvSpPr>
        <dsp:cNvPr id="0" name=""/>
        <dsp:cNvSpPr/>
      </dsp:nvSpPr>
      <dsp:spPr>
        <a:xfrm>
          <a:off x="2889151" y="3201887"/>
          <a:ext cx="2740520" cy="4448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q"/>
          </a:pPr>
          <a:r>
            <a:rPr lang="es-PE" sz="1300" kern="1200" dirty="0"/>
            <a:t>Integridad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Char char="q"/>
          </a:pPr>
          <a:r>
            <a:rPr lang="es-PE" sz="1300" kern="1200" dirty="0"/>
            <a:t>Innovación</a:t>
          </a:r>
        </a:p>
      </dsp:txBody>
      <dsp:txXfrm>
        <a:off x="2889151" y="3201887"/>
        <a:ext cx="2740520" cy="444892"/>
      </dsp:txXfrm>
    </dsp:sp>
    <dsp:sp modelId="{20E9F954-221E-491A-86CE-0F5BDF9F82B1}">
      <dsp:nvSpPr>
        <dsp:cNvPr id="0" name=""/>
        <dsp:cNvSpPr/>
      </dsp:nvSpPr>
      <dsp:spPr>
        <a:xfrm>
          <a:off x="2889151" y="3646780"/>
          <a:ext cx="65520" cy="6552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BFCD710-5654-4DAD-9F90-FE0486D5F3C3}">
      <dsp:nvSpPr>
        <dsp:cNvPr id="0" name=""/>
        <dsp:cNvSpPr/>
      </dsp:nvSpPr>
      <dsp:spPr>
        <a:xfrm>
          <a:off x="2889151" y="3712300"/>
          <a:ext cx="2740520" cy="11635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6510" rIns="0" bIns="1651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Dedicación 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Mejora continua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Calidad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300" kern="1200" dirty="0"/>
            <a:t>Trabajo en equipo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PE" sz="1300" kern="1200" dirty="0"/>
        </a:p>
      </dsp:txBody>
      <dsp:txXfrm>
        <a:off x="2889151" y="3712300"/>
        <a:ext cx="2740520" cy="11635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4418D-66EB-4432-A14F-BD0DDC98DCC9}" type="datetimeFigureOut">
              <a:rPr lang="es-PE" smtClean="0"/>
              <a:t>20/06/2021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4B7E3-58AA-4338-BCF6-C4C3F51FA066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5200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853034354b_0_24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853034354b_0_24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192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8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85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407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6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78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31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506521a88_4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506521a88_4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95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bit.ly/2TtBDfr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oMsr" TargetMode="External"/><Relationship Id="rId5" Type="http://schemas.openxmlformats.org/officeDocument/2006/relationships/hyperlink" Target="http://bit.ly/2Tynxth" TargetMode="Externa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2471402" y="53977"/>
            <a:ext cx="2757901" cy="23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397183" y="698683"/>
            <a:ext cx="9397635" cy="5469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233" y="3986034"/>
            <a:ext cx="2113032" cy="24704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042800" y="2304564"/>
            <a:ext cx="8106400" cy="22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8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30351" y="5025767"/>
            <a:ext cx="1902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504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331300" y="640876"/>
            <a:ext cx="2715800" cy="11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7118700" y="793876"/>
            <a:ext cx="2715800" cy="11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2632134" y="432985"/>
            <a:ext cx="6927700" cy="599203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784367" y="2193796"/>
            <a:ext cx="5335600" cy="1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96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4447567" y="4083933"/>
            <a:ext cx="40092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0">
                <a:solidFill>
                  <a:schemeClr val="dk2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0">
                <a:solidFill>
                  <a:schemeClr val="dk2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0">
                <a:solidFill>
                  <a:schemeClr val="dk2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0">
                <a:solidFill>
                  <a:schemeClr val="dk2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2400">
                <a:solidFill>
                  <a:schemeClr val="dk2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2400">
                <a:solidFill>
                  <a:schemeClr val="dk2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2400">
                <a:solidFill>
                  <a:schemeClr val="dk2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800"/>
              <a:buChar char="■"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284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00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1209960" y="2273644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1239133" y="2881700"/>
            <a:ext cx="3832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7091640" y="2273644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7120816" y="2881700"/>
            <a:ext cx="3832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1209960" y="4294797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1239133" y="4914500"/>
            <a:ext cx="3832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7091640" y="4294797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7120816" y="4914499"/>
            <a:ext cx="3832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9246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Title + Three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018152" y="1117867"/>
            <a:ext cx="31108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8018152" y="1599136"/>
            <a:ext cx="311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/>
          </p:nvPr>
        </p:nvSpPr>
        <p:spPr>
          <a:xfrm>
            <a:off x="8018137" y="2806565"/>
            <a:ext cx="31108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3"/>
          </p:nvPr>
        </p:nvSpPr>
        <p:spPr>
          <a:xfrm>
            <a:off x="8018135" y="3287835"/>
            <a:ext cx="311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4"/>
          </p:nvPr>
        </p:nvSpPr>
        <p:spPr>
          <a:xfrm>
            <a:off x="8018157" y="4495264"/>
            <a:ext cx="31108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5"/>
          </p:nvPr>
        </p:nvSpPr>
        <p:spPr>
          <a:xfrm>
            <a:off x="8018153" y="4976533"/>
            <a:ext cx="311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title" idx="6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33454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866900" y="620009"/>
            <a:ext cx="2715800" cy="11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683400" y="620009"/>
            <a:ext cx="2715800" cy="1128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51318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2563200" y="4718173"/>
            <a:ext cx="2853600" cy="6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33" b="0">
                <a:solidFill>
                  <a:schemeClr val="dk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 b="1"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2563200" y="1692649"/>
            <a:ext cx="4586000" cy="29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32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706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803563" y="2680033"/>
            <a:ext cx="359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"/>
          </p:nvPr>
        </p:nvSpPr>
        <p:spPr>
          <a:xfrm>
            <a:off x="1118935" y="3186491"/>
            <a:ext cx="32792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 idx="2"/>
          </p:nvPr>
        </p:nvSpPr>
        <p:spPr>
          <a:xfrm>
            <a:off x="7794037" y="2680033"/>
            <a:ext cx="359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3"/>
          </p:nvPr>
        </p:nvSpPr>
        <p:spPr>
          <a:xfrm>
            <a:off x="7794029" y="3186500"/>
            <a:ext cx="32792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4"/>
          </p:nvPr>
        </p:nvSpPr>
        <p:spPr>
          <a:xfrm>
            <a:off x="803563" y="4599599"/>
            <a:ext cx="359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5"/>
          </p:nvPr>
        </p:nvSpPr>
        <p:spPr>
          <a:xfrm>
            <a:off x="1118935" y="5117697"/>
            <a:ext cx="32792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6"/>
          </p:nvPr>
        </p:nvSpPr>
        <p:spPr>
          <a:xfrm>
            <a:off x="7794037" y="4599593"/>
            <a:ext cx="3594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7"/>
          </p:nvPr>
        </p:nvSpPr>
        <p:spPr>
          <a:xfrm>
            <a:off x="7794029" y="5117701"/>
            <a:ext cx="32792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8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38512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Percentage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2464736" y="4078045"/>
            <a:ext cx="2757901" cy="23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9018635" y="1155545"/>
            <a:ext cx="2757900" cy="236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7223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>
            <a:spLocks noGrp="1"/>
          </p:cNvSpPr>
          <p:nvPr>
            <p:ph type="title" hasCustomPrompt="1"/>
          </p:nvPr>
        </p:nvSpPr>
        <p:spPr>
          <a:xfrm>
            <a:off x="1735267" y="3626384"/>
            <a:ext cx="2801600" cy="8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1735267" y="4511184"/>
            <a:ext cx="28016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 idx="2" hasCustomPrompt="1"/>
          </p:nvPr>
        </p:nvSpPr>
        <p:spPr>
          <a:xfrm>
            <a:off x="4695200" y="3626384"/>
            <a:ext cx="2801600" cy="8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3"/>
          </p:nvPr>
        </p:nvSpPr>
        <p:spPr>
          <a:xfrm>
            <a:off x="4695200" y="4511184"/>
            <a:ext cx="28016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4" hasCustomPrompt="1"/>
          </p:nvPr>
        </p:nvSpPr>
        <p:spPr>
          <a:xfrm>
            <a:off x="7655133" y="3626384"/>
            <a:ext cx="2801600" cy="8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5"/>
          </p:nvPr>
        </p:nvSpPr>
        <p:spPr>
          <a:xfrm>
            <a:off x="7655133" y="4511184"/>
            <a:ext cx="28016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6735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8221400" y="1577613"/>
            <a:ext cx="2853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8221400" y="2160500"/>
            <a:ext cx="2853600" cy="1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title" idx="2"/>
          </p:nvPr>
        </p:nvSpPr>
        <p:spPr>
          <a:xfrm>
            <a:off x="8221387" y="3571113"/>
            <a:ext cx="28536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3"/>
          </p:nvPr>
        </p:nvSpPr>
        <p:spPr>
          <a:xfrm>
            <a:off x="8221400" y="4154011"/>
            <a:ext cx="2853600" cy="12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4"/>
          </p:nvPr>
        </p:nvSpPr>
        <p:spPr>
          <a:xfrm>
            <a:off x="1336433" y="948233"/>
            <a:ext cx="35556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6318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1209960" y="3686709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1517133" y="4306423"/>
            <a:ext cx="3276000" cy="1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2"/>
          </p:nvPr>
        </p:nvSpPr>
        <p:spPr>
          <a:xfrm>
            <a:off x="7091640" y="3686709"/>
            <a:ext cx="38904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3"/>
          </p:nvPr>
        </p:nvSpPr>
        <p:spPr>
          <a:xfrm>
            <a:off x="7398827" y="4306423"/>
            <a:ext cx="3276000" cy="15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8655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18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3077400" y="948233"/>
            <a:ext cx="603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174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68" y="596933"/>
            <a:ext cx="7194267" cy="56641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564000" y="3401200"/>
            <a:ext cx="5064000" cy="10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916988" y="4409800"/>
            <a:ext cx="4358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2133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24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5037600" y="1871733"/>
            <a:ext cx="2116800" cy="1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64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4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001373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Title + Six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18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077400" y="948233"/>
            <a:ext cx="603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2"/>
          </p:nvPr>
        </p:nvSpPr>
        <p:spPr>
          <a:xfrm>
            <a:off x="2219100" y="2382967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2219112" y="2864264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3"/>
          </p:nvPr>
        </p:nvSpPr>
        <p:spPr>
          <a:xfrm>
            <a:off x="5089945" y="2382967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5089957" y="2864264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5"/>
          </p:nvPr>
        </p:nvSpPr>
        <p:spPr>
          <a:xfrm>
            <a:off x="7960789" y="2382967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7960803" y="2864264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 idx="7"/>
          </p:nvPr>
        </p:nvSpPr>
        <p:spPr>
          <a:xfrm>
            <a:off x="2219100" y="4268033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8"/>
          </p:nvPr>
        </p:nvSpPr>
        <p:spPr>
          <a:xfrm>
            <a:off x="2219112" y="4749331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title" idx="9"/>
          </p:nvPr>
        </p:nvSpPr>
        <p:spPr>
          <a:xfrm>
            <a:off x="5089945" y="4268033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3"/>
          </p:nvPr>
        </p:nvSpPr>
        <p:spPr>
          <a:xfrm>
            <a:off x="5089957" y="4749331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title" idx="14"/>
          </p:nvPr>
        </p:nvSpPr>
        <p:spPr>
          <a:xfrm>
            <a:off x="7960789" y="4268033"/>
            <a:ext cx="2545200" cy="6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5"/>
          </p:nvPr>
        </p:nvSpPr>
        <p:spPr>
          <a:xfrm>
            <a:off x="7960803" y="4749331"/>
            <a:ext cx="2545200" cy="9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5907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1388867" y="1337896"/>
            <a:ext cx="3736800" cy="9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1"/>
          </p:nvPr>
        </p:nvSpPr>
        <p:spPr>
          <a:xfrm>
            <a:off x="1411267" y="2343136"/>
            <a:ext cx="3692000" cy="18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5240">
            <a:off x="8378803" y="3180518"/>
            <a:ext cx="2615355" cy="3057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7625">
            <a:off x="5838617" y="1766174"/>
            <a:ext cx="3738535" cy="375351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 rot="420963">
            <a:off x="6065378" y="3111882"/>
            <a:ext cx="3078249" cy="1996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r>
              <a:rPr lang="en" sz="1600" kern="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lang="en" sz="1600" kern="0">
                <a:solidFill>
                  <a:srgbClr val="595959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600" kern="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lang="en" sz="1600" kern="0">
                <a:solidFill>
                  <a:srgbClr val="595959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600" kern="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lang="en" sz="1600" kern="0">
                <a:solidFill>
                  <a:srgbClr val="595959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600" kern="0">
                <a:solidFill>
                  <a:srgbClr val="595959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600" kern="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algn="ctr">
              <a:spcBef>
                <a:spcPts val="400"/>
              </a:spcBef>
              <a:buClr>
                <a:srgbClr val="000000"/>
              </a:buClr>
              <a:buFont typeface="Arial"/>
              <a:buNone/>
            </a:pPr>
            <a:endParaRPr sz="1600" kern="0">
              <a:solidFill>
                <a:srgbClr val="59595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000820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155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080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732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18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04886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8D35E1-DD94-4088-99BD-BA72CC3FE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CEAB59D-8FA7-4A6D-B7E4-E8CC8223A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20EB66B9-4FE8-4E44-A1F5-FE10BAFF8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EADC6E1F-9E5C-4460-9F58-F99221D128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08303C-1637-46F0-8A8F-F55F6938273B}" type="datetimeFigureOut">
              <a:rPr lang="es-PE" smtClean="0"/>
              <a:t>20/06/2021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1FE5CA0F-7326-46A8-BB6C-1B6F11730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203BF1E-DCFE-4093-A272-8312E5E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D64579-9923-4FB5-A304-5A9C2EC2B15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204246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8224C11-1388-4D1D-A2D7-E5107DFCA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44E76CAD-9D14-4F97-AAC2-3BC5DF76E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C5E1B05-D6BB-4396-B0C7-BDCC8D7A5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08303C-1637-46F0-8A8F-F55F6938273B}" type="datetimeFigureOut">
              <a:rPr lang="es-PE" smtClean="0"/>
              <a:t>20/06/2021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A8AD678-8CAF-4E40-A6E1-B71AD6EF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6DE3E6A-CC00-4AAA-809B-2046D1FA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D64579-9923-4FB5-A304-5A9C2EC2B15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1263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513183" y="179867"/>
            <a:ext cx="11165635" cy="6498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449200" y="948233"/>
            <a:ext cx="729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64367" y="1665900"/>
            <a:ext cx="9284400" cy="37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522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7">
                <a:solidFill>
                  <a:schemeClr val="dk2"/>
                </a:solidFill>
              </a:defRPr>
            </a:lvl1pPr>
            <a:lvl2pPr marL="1219170" lvl="1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7">
                <a:solidFill>
                  <a:schemeClr val="dk2"/>
                </a:solidFill>
              </a:defRPr>
            </a:lvl2pPr>
            <a:lvl3pPr marL="1828754" lvl="2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7">
                <a:solidFill>
                  <a:schemeClr val="dk2"/>
                </a:solidFill>
              </a:defRPr>
            </a:lvl3pPr>
            <a:lvl4pPr marL="2438339" lvl="3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7">
                <a:solidFill>
                  <a:schemeClr val="dk2"/>
                </a:solidFill>
              </a:defRPr>
            </a:lvl4pPr>
            <a:lvl5pPr marL="3047924" lvl="4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7">
                <a:solidFill>
                  <a:schemeClr val="dk2"/>
                </a:solidFill>
              </a:defRPr>
            </a:lvl5pPr>
            <a:lvl6pPr marL="3657509" lvl="5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■"/>
              <a:defRPr sz="1267">
                <a:solidFill>
                  <a:schemeClr val="dk2"/>
                </a:solidFill>
              </a:defRPr>
            </a:lvl6pPr>
            <a:lvl7pPr marL="4267093" lvl="6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●"/>
              <a:defRPr sz="1267">
                <a:solidFill>
                  <a:schemeClr val="dk2"/>
                </a:solidFill>
              </a:defRPr>
            </a:lvl7pPr>
            <a:lvl8pPr marL="4876678" lvl="7" indent="-385224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950"/>
              <a:buChar char="○"/>
              <a:defRPr sz="1267">
                <a:solidFill>
                  <a:schemeClr val="dk2"/>
                </a:solidFill>
              </a:defRPr>
            </a:lvl8pPr>
            <a:lvl9pPr marL="5486263" lvl="8" indent="-385224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950"/>
              <a:buChar char="■"/>
              <a:defRPr sz="1267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3389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92900" y="2068967"/>
            <a:ext cx="4791200" cy="37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chemeClr val="dk2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6407900" y="2068967"/>
            <a:ext cx="4791200" cy="37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chemeClr val="dk2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2786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336433" y="948233"/>
            <a:ext cx="2762800" cy="1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860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34" y="268151"/>
            <a:ext cx="11513532" cy="63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1328500" y="2534033"/>
            <a:ext cx="3868800" cy="30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3">
                <a:solidFill>
                  <a:schemeClr val="dk2"/>
                </a:solidFill>
              </a:defRPr>
            </a:lvl1pPr>
            <a:lvl2pPr marL="1219170" lvl="1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3">
                <a:solidFill>
                  <a:schemeClr val="dk2"/>
                </a:solidFill>
              </a:defRPr>
            </a:lvl2pPr>
            <a:lvl3pPr marL="1828754" lvl="2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3">
                <a:solidFill>
                  <a:schemeClr val="dk2"/>
                </a:solidFill>
              </a:defRPr>
            </a:lvl3pPr>
            <a:lvl4pPr marL="2438339" lvl="3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3">
                <a:solidFill>
                  <a:schemeClr val="dk2"/>
                </a:solidFill>
              </a:defRPr>
            </a:lvl4pPr>
            <a:lvl5pPr marL="3047924" lvl="4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3">
                <a:solidFill>
                  <a:schemeClr val="dk2"/>
                </a:solidFill>
              </a:defRPr>
            </a:lvl5pPr>
            <a:lvl6pPr marL="3657509" lvl="5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2133">
                <a:solidFill>
                  <a:schemeClr val="dk2"/>
                </a:solidFill>
              </a:defRPr>
            </a:lvl6pPr>
            <a:lvl7pPr marL="4267093" lvl="6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2133">
                <a:solidFill>
                  <a:schemeClr val="dk2"/>
                </a:solidFill>
              </a:defRPr>
            </a:lvl7pPr>
            <a:lvl8pPr marL="4876678" lvl="7" indent="-440256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2133">
                <a:solidFill>
                  <a:schemeClr val="dk2"/>
                </a:solidFill>
              </a:defRPr>
            </a:lvl8pPr>
            <a:lvl9pPr marL="5486263" lvl="8" indent="-440256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600"/>
              <a:buChar char="■"/>
              <a:defRPr sz="2133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734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6489">
            <a:off x="8123161" y="-1408947"/>
            <a:ext cx="3837345" cy="4486395"/>
          </a:xfrm>
          <a:prstGeom prst="rect">
            <a:avLst/>
          </a:prstGeom>
          <a:noFill/>
          <a:ln>
            <a:noFill/>
          </a:ln>
          <a:effectLst>
            <a:outerShdw blurRad="85725" dist="57150" dir="5400000" algn="bl" rotWithShape="0">
              <a:srgbClr val="000000">
                <a:alpha val="39000"/>
              </a:srgbClr>
            </a:outerShdw>
          </a:effectLst>
        </p:spPr>
      </p:pic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 rot="877333">
            <a:off x="8385794" y="582185"/>
            <a:ext cx="2874295" cy="20144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3467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853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173267" y="5104133"/>
            <a:ext cx="3110000" cy="9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ncert One"/>
              <a:buNone/>
              <a:defRPr sz="2133"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726300" y="719333"/>
            <a:ext cx="4299200" cy="54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867">
                <a:solidFill>
                  <a:schemeClr val="dk2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1336433" y="948241"/>
            <a:ext cx="320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1337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330200" y="-249933"/>
            <a:ext cx="12981939" cy="736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33" y="248368"/>
            <a:ext cx="11509931" cy="636126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336433" y="948231"/>
            <a:ext cx="3205200" cy="18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398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4998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Regular"/>
              <a:buChar char="●"/>
              <a:defRPr sz="1800"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●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Regular"/>
              <a:buChar char="○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Regular"/>
              <a:buChar char="■"/>
              <a:defRPr>
                <a:solidFill>
                  <a:schemeClr val="accen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9598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ankia.pe/redirections/48524?cta_categoria=contenidos&amp;cta_tipo=post&amp;cta_subtipo=mejore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2;p53"/>
          <p:cNvPicPr preferRelativeResize="0"/>
          <p:nvPr/>
        </p:nvPicPr>
        <p:blipFill rotWithShape="1">
          <a:blip r:embed="rId2">
            <a:alphaModFix/>
          </a:blip>
          <a:srcRect t="10049"/>
          <a:stretch/>
        </p:blipFill>
        <p:spPr>
          <a:xfrm>
            <a:off x="1730232" y="313565"/>
            <a:ext cx="9174051" cy="6310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3269256" y="309955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2400" b="1" dirty="0" smtClean="0">
                <a:solidFill>
                  <a:schemeClr val="accent4"/>
                </a:solidFill>
              </a:rPr>
              <a:t>GRUPO 4</a:t>
            </a:r>
            <a:r>
              <a:rPr lang="es-MX" dirty="0" smtClean="0"/>
              <a:t/>
            </a:r>
            <a:br>
              <a:rPr lang="es-MX" dirty="0" smtClean="0"/>
            </a:br>
            <a:endParaRPr lang="es-PE" dirty="0"/>
          </a:p>
        </p:txBody>
      </p:sp>
      <p:sp>
        <p:nvSpPr>
          <p:cNvPr id="6" name="Rectángulo 5"/>
          <p:cNvSpPr/>
          <p:nvPr/>
        </p:nvSpPr>
        <p:spPr>
          <a:xfrm>
            <a:off x="3269256" y="371110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CHOQUEVILCA JIMENEZ ANGELA VETZAIDA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FERNANDEZ BACA CAMERO ROY ANTHONY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GUILLEN PAREDES RODRIGO ALONSO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HUAYNA RODRIGUEZ ABIGAIL SARA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PAUCA PANTIGOSO PAUL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TAZA FLORES SONIA ROSSMERY</a:t>
            </a:r>
          </a:p>
          <a:p>
            <a:pPr marL="342900" indent="-342900">
              <a:buFontTx/>
              <a:buChar char="-"/>
            </a:pPr>
            <a:r>
              <a:rPr lang="es-MX" dirty="0" smtClean="0">
                <a:solidFill>
                  <a:schemeClr val="accent6"/>
                </a:solidFill>
              </a:rPr>
              <a:t>VILCA APAZA CHRITIAN NICOLL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2438568" y="2367661"/>
            <a:ext cx="7757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b="1" dirty="0" smtClean="0">
                <a:effectLst/>
                <a:latin typeface="+mj-lt"/>
                <a:ea typeface="Times New Roman" panose="02020603050405020304" pitchFamily="18" charset="0"/>
              </a:rPr>
              <a:t>CURSO:</a:t>
            </a:r>
            <a:r>
              <a:rPr lang="es-ES" dirty="0" smtClean="0">
                <a:effectLst/>
                <a:latin typeface="+mj-lt"/>
                <a:ea typeface="Times New Roman" panose="02020603050405020304" pitchFamily="18" charset="0"/>
              </a:rPr>
              <a:t> COMPETENCIAS FUNCIONALES PARA EL TRABAJO</a:t>
            </a:r>
            <a:endParaRPr lang="es-PE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b="1" dirty="0" smtClean="0">
                <a:effectLst/>
                <a:latin typeface="+mj-lt"/>
                <a:ea typeface="Times New Roman" panose="02020603050405020304" pitchFamily="18" charset="0"/>
              </a:rPr>
              <a:t>PROFESOR</a:t>
            </a:r>
            <a:r>
              <a:rPr lang="es-ES" dirty="0" smtClean="0">
                <a:effectLst/>
                <a:latin typeface="+mj-lt"/>
                <a:ea typeface="Times New Roman" panose="02020603050405020304" pitchFamily="18" charset="0"/>
              </a:rPr>
              <a:t>: JOHN PRIETO MARTINEZ</a:t>
            </a:r>
          </a:p>
          <a:p>
            <a:pPr>
              <a:spcAft>
                <a:spcPts val="0"/>
              </a:spcAft>
            </a:pPr>
            <a:endParaRPr lang="es-PE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s-ES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PE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48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173934" y="2255727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Geográfica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7582876" y="2518673"/>
            <a:ext cx="311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BENEFICIO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2"/>
          </p:nvPr>
        </p:nvSpPr>
        <p:spPr>
          <a:xfrm>
            <a:off x="1173934" y="2814109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Demográfica</a:t>
            </a:r>
            <a:endParaRPr dirty="0"/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3"/>
          </p:nvPr>
        </p:nvSpPr>
        <p:spPr>
          <a:xfrm>
            <a:off x="7578112" y="4191260"/>
            <a:ext cx="3110800" cy="12693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dirty="0" smtClean="0"/>
              <a:t>Clientes LOCALES Y NACIONALES.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_</a:t>
            </a:r>
            <a:r>
              <a:rPr lang="en" dirty="0" smtClean="0"/>
              <a:t>AREQUIPA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 idx="4"/>
          </p:nvPr>
        </p:nvSpPr>
        <p:spPr>
          <a:xfrm>
            <a:off x="1173934" y="3382842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Psicografica</a:t>
            </a:r>
            <a:endParaRPr dirty="0"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5"/>
          </p:nvPr>
        </p:nvSpPr>
        <p:spPr>
          <a:xfrm rot="390862">
            <a:off x="4108809" y="2833341"/>
            <a:ext cx="2366008" cy="21075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s-MX" sz="1867" dirty="0">
                <a:solidFill>
                  <a:schemeClr val="dk2"/>
                </a:solidFill>
              </a:rPr>
              <a:t>Naciones, regiones, ciudades, vecindarios, densidad </a:t>
            </a:r>
            <a:r>
              <a:rPr lang="es-MX" sz="1867" dirty="0" smtClean="0">
                <a:solidFill>
                  <a:schemeClr val="dk2"/>
                </a:solidFill>
              </a:rPr>
              <a:t>de población.</a:t>
            </a:r>
            <a:endParaRPr sz="1867" dirty="0">
              <a:solidFill>
                <a:schemeClr val="dk2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192313" y="802379"/>
            <a:ext cx="4317392" cy="12390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/>
              <a:t>Variables para la segmentación de mercado 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3679647" y="1931462"/>
            <a:ext cx="2853719" cy="2892535"/>
            <a:chOff x="-331425" y="1579700"/>
            <a:chExt cx="1880250" cy="1905825"/>
          </a:xfrm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0" name="Google Shape;300;p37"/>
          <p:cNvGrpSpPr/>
          <p:nvPr/>
        </p:nvGrpSpPr>
        <p:grpSpPr>
          <a:xfrm>
            <a:off x="4899877" y="594913"/>
            <a:ext cx="815672" cy="857600"/>
            <a:chOff x="1183375" y="2536600"/>
            <a:chExt cx="1060600" cy="1114925"/>
          </a:xfrm>
        </p:grpSpPr>
        <p:sp>
          <p:nvSpPr>
            <p:cNvPr id="301" name="Google Shape;301;p37"/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6258285" y="666555"/>
            <a:ext cx="906452" cy="653183"/>
            <a:chOff x="5310875" y="337375"/>
            <a:chExt cx="916225" cy="660225"/>
          </a:xfrm>
        </p:grpSpPr>
        <p:sp>
          <p:nvSpPr>
            <p:cNvPr id="313" name="Google Shape;313;p37"/>
            <p:cNvSpPr/>
            <p:nvPr/>
          </p:nvSpPr>
          <p:spPr>
            <a:xfrm>
              <a:off x="5310875" y="337375"/>
              <a:ext cx="916225" cy="660225"/>
            </a:xfrm>
            <a:custGeom>
              <a:avLst/>
              <a:gdLst/>
              <a:ahLst/>
              <a:cxnLst/>
              <a:rect l="l" t="t" r="r" b="b"/>
              <a:pathLst>
                <a:path w="36649" h="26409" extrusionOk="0">
                  <a:moveTo>
                    <a:pt x="22990" y="1502"/>
                  </a:moveTo>
                  <a:cubicBezTo>
                    <a:pt x="24636" y="1502"/>
                    <a:pt x="26251" y="1775"/>
                    <a:pt x="27734" y="2504"/>
                  </a:cubicBezTo>
                  <a:cubicBezTo>
                    <a:pt x="34704" y="5931"/>
                    <a:pt x="35360" y="15588"/>
                    <a:pt x="28935" y="19943"/>
                  </a:cubicBezTo>
                  <a:cubicBezTo>
                    <a:pt x="28675" y="20118"/>
                    <a:pt x="28439" y="20497"/>
                    <a:pt x="28574" y="20826"/>
                  </a:cubicBezTo>
                  <a:cubicBezTo>
                    <a:pt x="29254" y="22480"/>
                    <a:pt x="30274" y="23815"/>
                    <a:pt x="31605" y="24830"/>
                  </a:cubicBezTo>
                  <a:cubicBezTo>
                    <a:pt x="29557" y="24651"/>
                    <a:pt x="27668" y="23543"/>
                    <a:pt x="26518" y="21715"/>
                  </a:cubicBezTo>
                  <a:cubicBezTo>
                    <a:pt x="26364" y="21470"/>
                    <a:pt x="26128" y="21352"/>
                    <a:pt x="25885" y="21352"/>
                  </a:cubicBezTo>
                  <a:cubicBezTo>
                    <a:pt x="25695" y="21352"/>
                    <a:pt x="25502" y="21424"/>
                    <a:pt x="25338" y="21563"/>
                  </a:cubicBezTo>
                  <a:cubicBezTo>
                    <a:pt x="22839" y="23686"/>
                    <a:pt x="19493" y="24773"/>
                    <a:pt x="16164" y="24773"/>
                  </a:cubicBezTo>
                  <a:cubicBezTo>
                    <a:pt x="11835" y="24773"/>
                    <a:pt x="7535" y="22936"/>
                    <a:pt x="5160" y="19152"/>
                  </a:cubicBezTo>
                  <a:cubicBezTo>
                    <a:pt x="2622" y="15107"/>
                    <a:pt x="4899" y="10120"/>
                    <a:pt x="7851" y="6959"/>
                  </a:cubicBezTo>
                  <a:cubicBezTo>
                    <a:pt x="8283" y="6499"/>
                    <a:pt x="8743" y="6066"/>
                    <a:pt x="9230" y="5662"/>
                  </a:cubicBezTo>
                  <a:cubicBezTo>
                    <a:pt x="11347" y="4267"/>
                    <a:pt x="13707" y="3260"/>
                    <a:pt x="16182" y="2604"/>
                  </a:cubicBezTo>
                  <a:cubicBezTo>
                    <a:pt x="18320" y="2038"/>
                    <a:pt x="20684" y="1502"/>
                    <a:pt x="22990" y="1502"/>
                  </a:cubicBezTo>
                  <a:close/>
                  <a:moveTo>
                    <a:pt x="22921" y="0"/>
                  </a:moveTo>
                  <a:cubicBezTo>
                    <a:pt x="20883" y="0"/>
                    <a:pt x="18812" y="363"/>
                    <a:pt x="16843" y="849"/>
                  </a:cubicBezTo>
                  <a:cubicBezTo>
                    <a:pt x="15554" y="1167"/>
                    <a:pt x="14293" y="1584"/>
                    <a:pt x="13082" y="2104"/>
                  </a:cubicBezTo>
                  <a:cubicBezTo>
                    <a:pt x="6225" y="4767"/>
                    <a:pt x="1" y="12892"/>
                    <a:pt x="3814" y="19616"/>
                  </a:cubicBezTo>
                  <a:cubicBezTo>
                    <a:pt x="6346" y="24082"/>
                    <a:pt x="11197" y="26196"/>
                    <a:pt x="16102" y="26196"/>
                  </a:cubicBezTo>
                  <a:cubicBezTo>
                    <a:pt x="19536" y="26196"/>
                    <a:pt x="22996" y="25160"/>
                    <a:pt x="25706" y="23169"/>
                  </a:cubicBezTo>
                  <a:cubicBezTo>
                    <a:pt x="27286" y="25232"/>
                    <a:pt x="29698" y="26409"/>
                    <a:pt x="32242" y="26409"/>
                  </a:cubicBezTo>
                  <a:cubicBezTo>
                    <a:pt x="32931" y="26409"/>
                    <a:pt x="33630" y="26323"/>
                    <a:pt x="34324" y="26144"/>
                  </a:cubicBezTo>
                  <a:cubicBezTo>
                    <a:pt x="35137" y="25935"/>
                    <a:pt x="34984" y="24910"/>
                    <a:pt x="34324" y="24641"/>
                  </a:cubicBezTo>
                  <a:cubicBezTo>
                    <a:pt x="32541" y="23914"/>
                    <a:pt x="31137" y="22589"/>
                    <a:pt x="30302" y="20875"/>
                  </a:cubicBezTo>
                  <a:cubicBezTo>
                    <a:pt x="36648" y="16007"/>
                    <a:pt x="36480" y="6187"/>
                    <a:pt x="29567" y="1774"/>
                  </a:cubicBezTo>
                  <a:cubicBezTo>
                    <a:pt x="27529" y="473"/>
                    <a:pt x="25246" y="0"/>
                    <a:pt x="2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603850" y="729950"/>
              <a:ext cx="44325" cy="37875"/>
            </a:xfrm>
            <a:custGeom>
              <a:avLst/>
              <a:gdLst/>
              <a:ahLst/>
              <a:cxnLst/>
              <a:rect l="l" t="t" r="r" b="b"/>
              <a:pathLst>
                <a:path w="1773" h="1515" extrusionOk="0">
                  <a:moveTo>
                    <a:pt x="894" y="0"/>
                  </a:moveTo>
                  <a:cubicBezTo>
                    <a:pt x="405" y="0"/>
                    <a:pt x="1" y="547"/>
                    <a:pt x="280" y="1044"/>
                  </a:cubicBezTo>
                  <a:cubicBezTo>
                    <a:pt x="405" y="1267"/>
                    <a:pt x="569" y="1455"/>
                    <a:pt x="836" y="1501"/>
                  </a:cubicBezTo>
                  <a:cubicBezTo>
                    <a:pt x="890" y="1510"/>
                    <a:pt x="942" y="1514"/>
                    <a:pt x="992" y="1514"/>
                  </a:cubicBezTo>
                  <a:cubicBezTo>
                    <a:pt x="1457" y="1514"/>
                    <a:pt x="1772" y="1142"/>
                    <a:pt x="1689" y="648"/>
                  </a:cubicBezTo>
                  <a:cubicBezTo>
                    <a:pt x="1644" y="385"/>
                    <a:pt x="1454" y="215"/>
                    <a:pt x="1232" y="91"/>
                  </a:cubicBezTo>
                  <a:cubicBezTo>
                    <a:pt x="1120" y="28"/>
                    <a:pt x="100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700025" y="697375"/>
              <a:ext cx="60225" cy="53675"/>
            </a:xfrm>
            <a:custGeom>
              <a:avLst/>
              <a:gdLst/>
              <a:ahLst/>
              <a:cxnLst/>
              <a:rect l="l" t="t" r="r" b="b"/>
              <a:pathLst>
                <a:path w="2409" h="2147" extrusionOk="0">
                  <a:moveTo>
                    <a:pt x="1180" y="1"/>
                  </a:moveTo>
                  <a:cubicBezTo>
                    <a:pt x="1097" y="1"/>
                    <a:pt x="1013" y="11"/>
                    <a:pt x="927" y="34"/>
                  </a:cubicBezTo>
                  <a:cubicBezTo>
                    <a:pt x="386" y="183"/>
                    <a:pt x="0" y="802"/>
                    <a:pt x="178" y="1352"/>
                  </a:cubicBezTo>
                  <a:cubicBezTo>
                    <a:pt x="321" y="1795"/>
                    <a:pt x="742" y="2147"/>
                    <a:pt x="1208" y="2147"/>
                  </a:cubicBezTo>
                  <a:cubicBezTo>
                    <a:pt x="1303" y="2147"/>
                    <a:pt x="1399" y="2132"/>
                    <a:pt x="1495" y="2101"/>
                  </a:cubicBezTo>
                  <a:cubicBezTo>
                    <a:pt x="2043" y="1923"/>
                    <a:pt x="2408" y="1365"/>
                    <a:pt x="2244" y="783"/>
                  </a:cubicBezTo>
                  <a:cubicBezTo>
                    <a:pt x="2231" y="741"/>
                    <a:pt x="2219" y="700"/>
                    <a:pt x="2209" y="658"/>
                  </a:cubicBezTo>
                  <a:cubicBezTo>
                    <a:pt x="2137" y="379"/>
                    <a:pt x="1900" y="141"/>
                    <a:pt x="1621" y="69"/>
                  </a:cubicBezTo>
                  <a:cubicBezTo>
                    <a:pt x="1473" y="32"/>
                    <a:pt x="1328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785025" y="670025"/>
              <a:ext cx="64550" cy="50050"/>
            </a:xfrm>
            <a:custGeom>
              <a:avLst/>
              <a:gdLst/>
              <a:ahLst/>
              <a:cxnLst/>
              <a:rect l="l" t="t" r="r" b="b"/>
              <a:pathLst>
                <a:path w="2582" h="2002" extrusionOk="0">
                  <a:moveTo>
                    <a:pt x="1291" y="1"/>
                  </a:moveTo>
                  <a:cubicBezTo>
                    <a:pt x="3" y="1"/>
                    <a:pt x="1" y="2002"/>
                    <a:pt x="1291" y="2002"/>
                  </a:cubicBezTo>
                  <a:cubicBezTo>
                    <a:pt x="2579" y="2002"/>
                    <a:pt x="2581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87850" y="638500"/>
              <a:ext cx="56125" cy="43525"/>
            </a:xfrm>
            <a:custGeom>
              <a:avLst/>
              <a:gdLst/>
              <a:ahLst/>
              <a:cxnLst/>
              <a:rect l="l" t="t" r="r" b="b"/>
              <a:pathLst>
                <a:path w="2245" h="1741" extrusionOk="0">
                  <a:moveTo>
                    <a:pt x="1123" y="1"/>
                  </a:moveTo>
                  <a:cubicBezTo>
                    <a:pt x="0" y="1"/>
                    <a:pt x="0" y="1741"/>
                    <a:pt x="1123" y="1741"/>
                  </a:cubicBezTo>
                  <a:cubicBezTo>
                    <a:pt x="2242" y="1741"/>
                    <a:pt x="2244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8" name="Google Shape;318;p37"/>
          <p:cNvSpPr/>
          <p:nvPr/>
        </p:nvSpPr>
        <p:spPr>
          <a:xfrm>
            <a:off x="7620748" y="611334"/>
            <a:ext cx="770816" cy="763623"/>
          </a:xfrm>
          <a:custGeom>
            <a:avLst/>
            <a:gdLst/>
            <a:ahLst/>
            <a:cxnLst/>
            <a:rect l="l" t="t" r="r" b="b"/>
            <a:pathLst>
              <a:path w="29253" h="28980" extrusionOk="0">
                <a:moveTo>
                  <a:pt x="14143" y="2700"/>
                </a:moveTo>
                <a:lnTo>
                  <a:pt x="14143" y="2701"/>
                </a:lnTo>
                <a:cubicBezTo>
                  <a:pt x="14382" y="2879"/>
                  <a:pt x="14610" y="3071"/>
                  <a:pt x="14826" y="3275"/>
                </a:cubicBezTo>
                <a:cubicBezTo>
                  <a:pt x="16631" y="4989"/>
                  <a:pt x="17613" y="7527"/>
                  <a:pt x="17512" y="9952"/>
                </a:cubicBezTo>
                <a:cubicBezTo>
                  <a:pt x="16350" y="9553"/>
                  <a:pt x="15139" y="9334"/>
                  <a:pt x="13946" y="9334"/>
                </a:cubicBezTo>
                <a:cubicBezTo>
                  <a:pt x="13767" y="9334"/>
                  <a:pt x="13588" y="9339"/>
                  <a:pt x="13409" y="9349"/>
                </a:cubicBezTo>
                <a:cubicBezTo>
                  <a:pt x="12636" y="9391"/>
                  <a:pt x="11849" y="9550"/>
                  <a:pt x="11078" y="9803"/>
                </a:cubicBezTo>
                <a:cubicBezTo>
                  <a:pt x="11026" y="7418"/>
                  <a:pt x="12076" y="4911"/>
                  <a:pt x="13651" y="3031"/>
                </a:cubicBezTo>
                <a:cubicBezTo>
                  <a:pt x="13812" y="2912"/>
                  <a:pt x="13976" y="2804"/>
                  <a:pt x="14143" y="2700"/>
                </a:cubicBezTo>
                <a:close/>
                <a:moveTo>
                  <a:pt x="13886" y="10716"/>
                </a:moveTo>
                <a:cubicBezTo>
                  <a:pt x="14821" y="10716"/>
                  <a:pt x="15765" y="10856"/>
                  <a:pt x="16686" y="11136"/>
                </a:cubicBezTo>
                <a:cubicBezTo>
                  <a:pt x="16903" y="11202"/>
                  <a:pt x="17115" y="11275"/>
                  <a:pt x="17324" y="11354"/>
                </a:cubicBezTo>
                <a:cubicBezTo>
                  <a:pt x="16955" y="12973"/>
                  <a:pt x="16048" y="14448"/>
                  <a:pt x="14512" y="15473"/>
                </a:cubicBezTo>
                <a:cubicBezTo>
                  <a:pt x="14486" y="15490"/>
                  <a:pt x="14459" y="15506"/>
                  <a:pt x="14432" y="15523"/>
                </a:cubicBezTo>
                <a:cubicBezTo>
                  <a:pt x="13538" y="14957"/>
                  <a:pt x="12753" y="14234"/>
                  <a:pt x="12162" y="13355"/>
                </a:cubicBezTo>
                <a:cubicBezTo>
                  <a:pt x="11692" y="12657"/>
                  <a:pt x="11390" y="11899"/>
                  <a:pt x="11225" y="11110"/>
                </a:cubicBezTo>
                <a:cubicBezTo>
                  <a:pt x="12088" y="10847"/>
                  <a:pt x="12983" y="10716"/>
                  <a:pt x="13886" y="10716"/>
                </a:cubicBezTo>
                <a:close/>
                <a:moveTo>
                  <a:pt x="18312" y="1537"/>
                </a:moveTo>
                <a:cubicBezTo>
                  <a:pt x="20093" y="1537"/>
                  <a:pt x="21942" y="2089"/>
                  <a:pt x="23631" y="3166"/>
                </a:cubicBezTo>
                <a:cubicBezTo>
                  <a:pt x="27706" y="5766"/>
                  <a:pt x="28613" y="11589"/>
                  <a:pt x="24959" y="14979"/>
                </a:cubicBezTo>
                <a:cubicBezTo>
                  <a:pt x="24699" y="15219"/>
                  <a:pt x="24420" y="15438"/>
                  <a:pt x="24127" y="15635"/>
                </a:cubicBezTo>
                <a:cubicBezTo>
                  <a:pt x="23065" y="13370"/>
                  <a:pt x="21068" y="11550"/>
                  <a:pt x="18752" y="10457"/>
                </a:cubicBezTo>
                <a:cubicBezTo>
                  <a:pt x="19023" y="7350"/>
                  <a:pt x="17700" y="4138"/>
                  <a:pt x="15330" y="2098"/>
                </a:cubicBezTo>
                <a:cubicBezTo>
                  <a:pt x="16271" y="1722"/>
                  <a:pt x="17280" y="1537"/>
                  <a:pt x="18312" y="1537"/>
                </a:cubicBezTo>
                <a:close/>
                <a:moveTo>
                  <a:pt x="9622" y="1191"/>
                </a:moveTo>
                <a:cubicBezTo>
                  <a:pt x="10716" y="1191"/>
                  <a:pt x="11799" y="1430"/>
                  <a:pt x="12794" y="1893"/>
                </a:cubicBezTo>
                <a:cubicBezTo>
                  <a:pt x="11658" y="2800"/>
                  <a:pt x="10851" y="4091"/>
                  <a:pt x="10636" y="5807"/>
                </a:cubicBezTo>
                <a:cubicBezTo>
                  <a:pt x="10620" y="5931"/>
                  <a:pt x="10693" y="6020"/>
                  <a:pt x="10792" y="6065"/>
                </a:cubicBezTo>
                <a:cubicBezTo>
                  <a:pt x="10315" y="7423"/>
                  <a:pt x="10088" y="8858"/>
                  <a:pt x="10132" y="10167"/>
                </a:cubicBezTo>
                <a:cubicBezTo>
                  <a:pt x="7489" y="11328"/>
                  <a:pt x="5198" y="13597"/>
                  <a:pt x="4538" y="16234"/>
                </a:cubicBezTo>
                <a:lnTo>
                  <a:pt x="4538" y="16235"/>
                </a:lnTo>
                <a:cubicBezTo>
                  <a:pt x="3803" y="15782"/>
                  <a:pt x="3172" y="15179"/>
                  <a:pt x="2686" y="14467"/>
                </a:cubicBezTo>
                <a:cubicBezTo>
                  <a:pt x="535" y="11329"/>
                  <a:pt x="1003" y="6440"/>
                  <a:pt x="3533" y="3553"/>
                </a:cubicBezTo>
                <a:cubicBezTo>
                  <a:pt x="3546" y="3555"/>
                  <a:pt x="3559" y="3556"/>
                  <a:pt x="3573" y="3556"/>
                </a:cubicBezTo>
                <a:cubicBezTo>
                  <a:pt x="3623" y="3556"/>
                  <a:pt x="3673" y="3543"/>
                  <a:pt x="3717" y="3516"/>
                </a:cubicBezTo>
                <a:cubicBezTo>
                  <a:pt x="5532" y="2476"/>
                  <a:pt x="6944" y="1344"/>
                  <a:pt x="9136" y="1207"/>
                </a:cubicBezTo>
                <a:cubicBezTo>
                  <a:pt x="9298" y="1196"/>
                  <a:pt x="9460" y="1191"/>
                  <a:pt x="9622" y="1191"/>
                </a:cubicBezTo>
                <a:close/>
                <a:moveTo>
                  <a:pt x="18507" y="11885"/>
                </a:moveTo>
                <a:cubicBezTo>
                  <a:pt x="20445" y="12900"/>
                  <a:pt x="21976" y="14481"/>
                  <a:pt x="22813" y="16335"/>
                </a:cubicBezTo>
                <a:cubicBezTo>
                  <a:pt x="21780" y="16759"/>
                  <a:pt x="20647" y="16964"/>
                  <a:pt x="19504" y="16964"/>
                </a:cubicBezTo>
                <a:cubicBezTo>
                  <a:pt x="18187" y="16964"/>
                  <a:pt x="16856" y="16692"/>
                  <a:pt x="15649" y="16169"/>
                </a:cubicBezTo>
                <a:cubicBezTo>
                  <a:pt x="16800" y="15293"/>
                  <a:pt x="17727" y="14157"/>
                  <a:pt x="18254" y="12714"/>
                </a:cubicBezTo>
                <a:lnTo>
                  <a:pt x="18254" y="12715"/>
                </a:lnTo>
                <a:cubicBezTo>
                  <a:pt x="18352" y="12443"/>
                  <a:pt x="18438" y="12166"/>
                  <a:pt x="18507" y="11885"/>
                </a:cubicBezTo>
                <a:close/>
                <a:moveTo>
                  <a:pt x="10357" y="11801"/>
                </a:moveTo>
                <a:cubicBezTo>
                  <a:pt x="10814" y="13567"/>
                  <a:pt x="11948" y="15027"/>
                  <a:pt x="13414" y="16108"/>
                </a:cubicBezTo>
                <a:lnTo>
                  <a:pt x="13414" y="16109"/>
                </a:lnTo>
                <a:cubicBezTo>
                  <a:pt x="11937" y="16849"/>
                  <a:pt x="10221" y="17287"/>
                  <a:pt x="8552" y="17287"/>
                </a:cubicBezTo>
                <a:cubicBezTo>
                  <a:pt x="7559" y="17287"/>
                  <a:pt x="6583" y="17132"/>
                  <a:pt x="5684" y="16794"/>
                </a:cubicBezTo>
                <a:cubicBezTo>
                  <a:pt x="6276" y="14376"/>
                  <a:pt x="8033" y="12813"/>
                  <a:pt x="10357" y="11801"/>
                </a:cubicBezTo>
                <a:close/>
                <a:moveTo>
                  <a:pt x="14597" y="16860"/>
                </a:moveTo>
                <a:cubicBezTo>
                  <a:pt x="16211" y="17742"/>
                  <a:pt x="18071" y="18226"/>
                  <a:pt x="19836" y="18239"/>
                </a:cubicBezTo>
                <a:cubicBezTo>
                  <a:pt x="19855" y="18239"/>
                  <a:pt x="19875" y="18239"/>
                  <a:pt x="19894" y="18239"/>
                </a:cubicBezTo>
                <a:cubicBezTo>
                  <a:pt x="21057" y="18239"/>
                  <a:pt x="22193" y="17983"/>
                  <a:pt x="23243" y="17533"/>
                </a:cubicBezTo>
                <a:lnTo>
                  <a:pt x="23243" y="17533"/>
                </a:lnTo>
                <a:cubicBezTo>
                  <a:pt x="23754" y="19405"/>
                  <a:pt x="23580" y="21466"/>
                  <a:pt x="22464" y="23460"/>
                </a:cubicBezTo>
                <a:cubicBezTo>
                  <a:pt x="20882" y="26284"/>
                  <a:pt x="18005" y="27654"/>
                  <a:pt x="15044" y="27654"/>
                </a:cubicBezTo>
                <a:cubicBezTo>
                  <a:pt x="13094" y="27654"/>
                  <a:pt x="11108" y="27060"/>
                  <a:pt x="9432" y="25894"/>
                </a:cubicBezTo>
                <a:cubicBezTo>
                  <a:pt x="7730" y="24710"/>
                  <a:pt x="6408" y="22914"/>
                  <a:pt x="5813" y="20917"/>
                </a:cubicBezTo>
                <a:cubicBezTo>
                  <a:pt x="5908" y="20794"/>
                  <a:pt x="5926" y="20630"/>
                  <a:pt x="5860" y="20490"/>
                </a:cubicBezTo>
                <a:lnTo>
                  <a:pt x="5860" y="20490"/>
                </a:lnTo>
                <a:lnTo>
                  <a:pt x="5861" y="20491"/>
                </a:lnTo>
                <a:cubicBezTo>
                  <a:pt x="5707" y="20141"/>
                  <a:pt x="5589" y="19777"/>
                  <a:pt x="5511" y="19402"/>
                </a:cubicBezTo>
                <a:cubicBezTo>
                  <a:pt x="5467" y="18994"/>
                  <a:pt x="5455" y="18582"/>
                  <a:pt x="5478" y="18171"/>
                </a:cubicBezTo>
                <a:cubicBezTo>
                  <a:pt x="5480" y="18134"/>
                  <a:pt x="5485" y="18100"/>
                  <a:pt x="5488" y="18063"/>
                </a:cubicBezTo>
                <a:cubicBezTo>
                  <a:pt x="6301" y="18358"/>
                  <a:pt x="7183" y="18520"/>
                  <a:pt x="8115" y="18520"/>
                </a:cubicBezTo>
                <a:cubicBezTo>
                  <a:pt x="8208" y="18520"/>
                  <a:pt x="8302" y="18518"/>
                  <a:pt x="8396" y="18515"/>
                </a:cubicBezTo>
                <a:cubicBezTo>
                  <a:pt x="10491" y="18442"/>
                  <a:pt x="12735" y="17924"/>
                  <a:pt x="14597" y="16860"/>
                </a:cubicBezTo>
                <a:close/>
                <a:moveTo>
                  <a:pt x="9193" y="1"/>
                </a:moveTo>
                <a:cubicBezTo>
                  <a:pt x="6999" y="1"/>
                  <a:pt x="4863" y="714"/>
                  <a:pt x="3713" y="2437"/>
                </a:cubicBezTo>
                <a:cubicBezTo>
                  <a:pt x="1187" y="4294"/>
                  <a:pt x="0" y="7949"/>
                  <a:pt x="275" y="10991"/>
                </a:cubicBezTo>
                <a:cubicBezTo>
                  <a:pt x="530" y="13822"/>
                  <a:pt x="2073" y="16256"/>
                  <a:pt x="4353" y="17543"/>
                </a:cubicBezTo>
                <a:cubicBezTo>
                  <a:pt x="4334" y="18048"/>
                  <a:pt x="4379" y="18553"/>
                  <a:pt x="4485" y="19048"/>
                </a:cubicBezTo>
                <a:cubicBezTo>
                  <a:pt x="4501" y="20156"/>
                  <a:pt x="4704" y="21244"/>
                  <a:pt x="5099" y="22206"/>
                </a:cubicBezTo>
                <a:cubicBezTo>
                  <a:pt x="6782" y="26306"/>
                  <a:pt x="10993" y="28980"/>
                  <a:pt x="15346" y="28980"/>
                </a:cubicBezTo>
                <a:cubicBezTo>
                  <a:pt x="16130" y="28980"/>
                  <a:pt x="16918" y="28893"/>
                  <a:pt x="17698" y="28712"/>
                </a:cubicBezTo>
                <a:cubicBezTo>
                  <a:pt x="22311" y="27642"/>
                  <a:pt x="25477" y="22829"/>
                  <a:pt x="24876" y="18171"/>
                </a:cubicBezTo>
                <a:cubicBezTo>
                  <a:pt x="24815" y="17713"/>
                  <a:pt x="24717" y="17260"/>
                  <a:pt x="24582" y="16818"/>
                </a:cubicBezTo>
                <a:cubicBezTo>
                  <a:pt x="26550" y="15547"/>
                  <a:pt x="28024" y="13524"/>
                  <a:pt x="28441" y="11154"/>
                </a:cubicBezTo>
                <a:cubicBezTo>
                  <a:pt x="29253" y="6545"/>
                  <a:pt x="26353" y="2608"/>
                  <a:pt x="22191" y="938"/>
                </a:cubicBezTo>
                <a:cubicBezTo>
                  <a:pt x="20987" y="455"/>
                  <a:pt x="19607" y="199"/>
                  <a:pt x="18228" y="199"/>
                </a:cubicBezTo>
                <a:cubicBezTo>
                  <a:pt x="16729" y="199"/>
                  <a:pt x="15231" y="502"/>
                  <a:pt x="13964" y="1145"/>
                </a:cubicBezTo>
                <a:cubicBezTo>
                  <a:pt x="12626" y="428"/>
                  <a:pt x="10892" y="1"/>
                  <a:pt x="91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294;p37"/>
          <p:cNvSpPr txBox="1">
            <a:spLocks/>
          </p:cNvSpPr>
          <p:nvPr/>
        </p:nvSpPr>
        <p:spPr>
          <a:xfrm>
            <a:off x="1173934" y="3947126"/>
            <a:ext cx="31108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667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PE" kern="0" dirty="0" smtClean="0"/>
              <a:t>Conductual </a:t>
            </a:r>
            <a:endParaRPr lang="es-PE" kern="0" dirty="0"/>
          </a:p>
        </p:txBody>
      </p:sp>
      <p:pic>
        <p:nvPicPr>
          <p:cNvPr id="36" name="Google Shape;436;p44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10800000">
            <a:off x="-1074698" y="2041445"/>
            <a:ext cx="2669214" cy="10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15027">
            <a:off x="2362554" y="1724361"/>
            <a:ext cx="2257679" cy="38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737" y="1786915"/>
            <a:ext cx="2618454" cy="205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56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08121">
            <a:off x="6139944" y="5005364"/>
            <a:ext cx="1649402" cy="6160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 rot="484493">
            <a:off x="4216772" y="2777511"/>
            <a:ext cx="21414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/>
              <a:t>Naciones, regiones, ciudades, vecindarios, densidad de</a:t>
            </a:r>
          </a:p>
          <a:p>
            <a:r>
              <a:rPr lang="es-MX" dirty="0" smtClean="0"/>
              <a:t>Población.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682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7"/>
          <p:cNvGrpSpPr/>
          <p:nvPr/>
        </p:nvGrpSpPr>
        <p:grpSpPr>
          <a:xfrm>
            <a:off x="3611497" y="2041445"/>
            <a:ext cx="2853719" cy="2892535"/>
            <a:chOff x="-331425" y="1579700"/>
            <a:chExt cx="1880250" cy="1905825"/>
          </a:xfrm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pic>
        <p:nvPicPr>
          <p:cNvPr id="39" name="Google Shape;5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737" y="1786915"/>
            <a:ext cx="2618454" cy="205438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173934" y="2255727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Geográfica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7371912" y="2599758"/>
            <a:ext cx="311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GENERACIÓN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2"/>
          </p:nvPr>
        </p:nvSpPr>
        <p:spPr>
          <a:xfrm>
            <a:off x="1173934" y="2814109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Demográfica</a:t>
            </a:r>
            <a:endParaRPr dirty="0"/>
          </a:p>
        </p:txBody>
      </p:sp>
      <p:sp>
        <p:nvSpPr>
          <p:cNvPr id="40" name="Google Shape;297;p37"/>
          <p:cNvSpPr txBox="1">
            <a:spLocks noGrp="1"/>
          </p:cNvSpPr>
          <p:nvPr>
            <p:ph type="subTitle" idx="3"/>
          </p:nvPr>
        </p:nvSpPr>
        <p:spPr>
          <a:xfrm>
            <a:off x="7164737" y="4784375"/>
            <a:ext cx="311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b="1" u="sng" dirty="0" smtClean="0"/>
              <a:t>Poder adquisitivo : </a:t>
            </a:r>
            <a:r>
              <a:rPr lang="en" dirty="0" smtClean="0"/>
              <a:t>alto, medio o bajo.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 idx="4"/>
          </p:nvPr>
        </p:nvSpPr>
        <p:spPr>
          <a:xfrm>
            <a:off x="1173934" y="3382842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Psicografica</a:t>
            </a:r>
            <a:endParaRPr dirty="0"/>
          </a:p>
        </p:txBody>
      </p:sp>
      <p:sp>
        <p:nvSpPr>
          <p:cNvPr id="41" name="Google Shape;297;p37"/>
          <p:cNvSpPr txBox="1">
            <a:spLocks noGrp="1"/>
          </p:cNvSpPr>
          <p:nvPr>
            <p:ph type="subTitle" idx="5"/>
          </p:nvPr>
        </p:nvSpPr>
        <p:spPr>
          <a:xfrm>
            <a:off x="7164737" y="3954053"/>
            <a:ext cx="311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b="1" dirty="0" smtClean="0"/>
              <a:t>ESTILO DE VIDA</a:t>
            </a:r>
            <a:endParaRPr b="1"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192313" y="802379"/>
            <a:ext cx="4317392" cy="12390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/>
              <a:t>Variables para la segmentación de mercado </a:t>
            </a:r>
            <a:endParaRPr dirty="0"/>
          </a:p>
        </p:txBody>
      </p:sp>
      <p:sp>
        <p:nvSpPr>
          <p:cNvPr id="293" name="Google Shape;293;p37"/>
          <p:cNvSpPr txBox="1">
            <a:spLocks noGrp="1"/>
          </p:cNvSpPr>
          <p:nvPr>
            <p:ph type="body" idx="4294967295"/>
          </p:nvPr>
        </p:nvSpPr>
        <p:spPr>
          <a:xfrm rot="390862">
            <a:off x="4031020" y="2704504"/>
            <a:ext cx="2389188" cy="21066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s-MX" sz="1867" dirty="0">
                <a:solidFill>
                  <a:schemeClr val="dk2"/>
                </a:solidFill>
              </a:rPr>
              <a:t>Edad, sexo, religión, raza, ingresos, educación, etapa del </a:t>
            </a:r>
            <a:r>
              <a:rPr lang="es-MX" sz="1867" dirty="0" smtClean="0">
                <a:solidFill>
                  <a:schemeClr val="dk2"/>
                </a:solidFill>
              </a:rPr>
              <a:t>ciclo de </a:t>
            </a:r>
            <a:r>
              <a:rPr lang="es-MX" sz="1867" dirty="0">
                <a:solidFill>
                  <a:schemeClr val="dk2"/>
                </a:solidFill>
              </a:rPr>
              <a:t>vida, ocupación, generación.</a:t>
            </a:r>
            <a:endParaRPr sz="1867" dirty="0">
              <a:solidFill>
                <a:schemeClr val="dk2"/>
              </a:solidFill>
            </a:endParaRPr>
          </a:p>
        </p:txBody>
      </p:sp>
      <p:grpSp>
        <p:nvGrpSpPr>
          <p:cNvPr id="300" name="Google Shape;300;p37"/>
          <p:cNvGrpSpPr/>
          <p:nvPr/>
        </p:nvGrpSpPr>
        <p:grpSpPr>
          <a:xfrm>
            <a:off x="4899877" y="594913"/>
            <a:ext cx="815672" cy="857600"/>
            <a:chOff x="1183375" y="2536600"/>
            <a:chExt cx="1060600" cy="1114925"/>
          </a:xfrm>
        </p:grpSpPr>
        <p:sp>
          <p:nvSpPr>
            <p:cNvPr id="301" name="Google Shape;301;p37"/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6258285" y="666555"/>
            <a:ext cx="906452" cy="653183"/>
            <a:chOff x="5310875" y="337375"/>
            <a:chExt cx="916225" cy="660225"/>
          </a:xfrm>
        </p:grpSpPr>
        <p:sp>
          <p:nvSpPr>
            <p:cNvPr id="313" name="Google Shape;313;p37"/>
            <p:cNvSpPr/>
            <p:nvPr/>
          </p:nvSpPr>
          <p:spPr>
            <a:xfrm>
              <a:off x="5310875" y="337375"/>
              <a:ext cx="916225" cy="660225"/>
            </a:xfrm>
            <a:custGeom>
              <a:avLst/>
              <a:gdLst/>
              <a:ahLst/>
              <a:cxnLst/>
              <a:rect l="l" t="t" r="r" b="b"/>
              <a:pathLst>
                <a:path w="36649" h="26409" extrusionOk="0">
                  <a:moveTo>
                    <a:pt x="22990" y="1502"/>
                  </a:moveTo>
                  <a:cubicBezTo>
                    <a:pt x="24636" y="1502"/>
                    <a:pt x="26251" y="1775"/>
                    <a:pt x="27734" y="2504"/>
                  </a:cubicBezTo>
                  <a:cubicBezTo>
                    <a:pt x="34704" y="5931"/>
                    <a:pt x="35360" y="15588"/>
                    <a:pt x="28935" y="19943"/>
                  </a:cubicBezTo>
                  <a:cubicBezTo>
                    <a:pt x="28675" y="20118"/>
                    <a:pt x="28439" y="20497"/>
                    <a:pt x="28574" y="20826"/>
                  </a:cubicBezTo>
                  <a:cubicBezTo>
                    <a:pt x="29254" y="22480"/>
                    <a:pt x="30274" y="23815"/>
                    <a:pt x="31605" y="24830"/>
                  </a:cubicBezTo>
                  <a:cubicBezTo>
                    <a:pt x="29557" y="24651"/>
                    <a:pt x="27668" y="23543"/>
                    <a:pt x="26518" y="21715"/>
                  </a:cubicBezTo>
                  <a:cubicBezTo>
                    <a:pt x="26364" y="21470"/>
                    <a:pt x="26128" y="21352"/>
                    <a:pt x="25885" y="21352"/>
                  </a:cubicBezTo>
                  <a:cubicBezTo>
                    <a:pt x="25695" y="21352"/>
                    <a:pt x="25502" y="21424"/>
                    <a:pt x="25338" y="21563"/>
                  </a:cubicBezTo>
                  <a:cubicBezTo>
                    <a:pt x="22839" y="23686"/>
                    <a:pt x="19493" y="24773"/>
                    <a:pt x="16164" y="24773"/>
                  </a:cubicBezTo>
                  <a:cubicBezTo>
                    <a:pt x="11835" y="24773"/>
                    <a:pt x="7535" y="22936"/>
                    <a:pt x="5160" y="19152"/>
                  </a:cubicBezTo>
                  <a:cubicBezTo>
                    <a:pt x="2622" y="15107"/>
                    <a:pt x="4899" y="10120"/>
                    <a:pt x="7851" y="6959"/>
                  </a:cubicBezTo>
                  <a:cubicBezTo>
                    <a:pt x="8283" y="6499"/>
                    <a:pt x="8743" y="6066"/>
                    <a:pt x="9230" y="5662"/>
                  </a:cubicBezTo>
                  <a:cubicBezTo>
                    <a:pt x="11347" y="4267"/>
                    <a:pt x="13707" y="3260"/>
                    <a:pt x="16182" y="2604"/>
                  </a:cubicBezTo>
                  <a:cubicBezTo>
                    <a:pt x="18320" y="2038"/>
                    <a:pt x="20684" y="1502"/>
                    <a:pt x="22990" y="1502"/>
                  </a:cubicBezTo>
                  <a:close/>
                  <a:moveTo>
                    <a:pt x="22921" y="0"/>
                  </a:moveTo>
                  <a:cubicBezTo>
                    <a:pt x="20883" y="0"/>
                    <a:pt x="18812" y="363"/>
                    <a:pt x="16843" y="849"/>
                  </a:cubicBezTo>
                  <a:cubicBezTo>
                    <a:pt x="15554" y="1167"/>
                    <a:pt x="14293" y="1584"/>
                    <a:pt x="13082" y="2104"/>
                  </a:cubicBezTo>
                  <a:cubicBezTo>
                    <a:pt x="6225" y="4767"/>
                    <a:pt x="1" y="12892"/>
                    <a:pt x="3814" y="19616"/>
                  </a:cubicBezTo>
                  <a:cubicBezTo>
                    <a:pt x="6346" y="24082"/>
                    <a:pt x="11197" y="26196"/>
                    <a:pt x="16102" y="26196"/>
                  </a:cubicBezTo>
                  <a:cubicBezTo>
                    <a:pt x="19536" y="26196"/>
                    <a:pt x="22996" y="25160"/>
                    <a:pt x="25706" y="23169"/>
                  </a:cubicBezTo>
                  <a:cubicBezTo>
                    <a:pt x="27286" y="25232"/>
                    <a:pt x="29698" y="26409"/>
                    <a:pt x="32242" y="26409"/>
                  </a:cubicBezTo>
                  <a:cubicBezTo>
                    <a:pt x="32931" y="26409"/>
                    <a:pt x="33630" y="26323"/>
                    <a:pt x="34324" y="26144"/>
                  </a:cubicBezTo>
                  <a:cubicBezTo>
                    <a:pt x="35137" y="25935"/>
                    <a:pt x="34984" y="24910"/>
                    <a:pt x="34324" y="24641"/>
                  </a:cubicBezTo>
                  <a:cubicBezTo>
                    <a:pt x="32541" y="23914"/>
                    <a:pt x="31137" y="22589"/>
                    <a:pt x="30302" y="20875"/>
                  </a:cubicBezTo>
                  <a:cubicBezTo>
                    <a:pt x="36648" y="16007"/>
                    <a:pt x="36480" y="6187"/>
                    <a:pt x="29567" y="1774"/>
                  </a:cubicBezTo>
                  <a:cubicBezTo>
                    <a:pt x="27529" y="473"/>
                    <a:pt x="25246" y="0"/>
                    <a:pt x="2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603850" y="729950"/>
              <a:ext cx="44325" cy="37875"/>
            </a:xfrm>
            <a:custGeom>
              <a:avLst/>
              <a:gdLst/>
              <a:ahLst/>
              <a:cxnLst/>
              <a:rect l="l" t="t" r="r" b="b"/>
              <a:pathLst>
                <a:path w="1773" h="1515" extrusionOk="0">
                  <a:moveTo>
                    <a:pt x="894" y="0"/>
                  </a:moveTo>
                  <a:cubicBezTo>
                    <a:pt x="405" y="0"/>
                    <a:pt x="1" y="547"/>
                    <a:pt x="280" y="1044"/>
                  </a:cubicBezTo>
                  <a:cubicBezTo>
                    <a:pt x="405" y="1267"/>
                    <a:pt x="569" y="1455"/>
                    <a:pt x="836" y="1501"/>
                  </a:cubicBezTo>
                  <a:cubicBezTo>
                    <a:pt x="890" y="1510"/>
                    <a:pt x="942" y="1514"/>
                    <a:pt x="992" y="1514"/>
                  </a:cubicBezTo>
                  <a:cubicBezTo>
                    <a:pt x="1457" y="1514"/>
                    <a:pt x="1772" y="1142"/>
                    <a:pt x="1689" y="648"/>
                  </a:cubicBezTo>
                  <a:cubicBezTo>
                    <a:pt x="1644" y="385"/>
                    <a:pt x="1454" y="215"/>
                    <a:pt x="1232" y="91"/>
                  </a:cubicBezTo>
                  <a:cubicBezTo>
                    <a:pt x="1120" y="28"/>
                    <a:pt x="100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700025" y="697375"/>
              <a:ext cx="60225" cy="53675"/>
            </a:xfrm>
            <a:custGeom>
              <a:avLst/>
              <a:gdLst/>
              <a:ahLst/>
              <a:cxnLst/>
              <a:rect l="l" t="t" r="r" b="b"/>
              <a:pathLst>
                <a:path w="2409" h="2147" extrusionOk="0">
                  <a:moveTo>
                    <a:pt x="1180" y="1"/>
                  </a:moveTo>
                  <a:cubicBezTo>
                    <a:pt x="1097" y="1"/>
                    <a:pt x="1013" y="11"/>
                    <a:pt x="927" y="34"/>
                  </a:cubicBezTo>
                  <a:cubicBezTo>
                    <a:pt x="386" y="183"/>
                    <a:pt x="0" y="802"/>
                    <a:pt x="178" y="1352"/>
                  </a:cubicBezTo>
                  <a:cubicBezTo>
                    <a:pt x="321" y="1795"/>
                    <a:pt x="742" y="2147"/>
                    <a:pt x="1208" y="2147"/>
                  </a:cubicBezTo>
                  <a:cubicBezTo>
                    <a:pt x="1303" y="2147"/>
                    <a:pt x="1399" y="2132"/>
                    <a:pt x="1495" y="2101"/>
                  </a:cubicBezTo>
                  <a:cubicBezTo>
                    <a:pt x="2043" y="1923"/>
                    <a:pt x="2408" y="1365"/>
                    <a:pt x="2244" y="783"/>
                  </a:cubicBezTo>
                  <a:cubicBezTo>
                    <a:pt x="2231" y="741"/>
                    <a:pt x="2219" y="700"/>
                    <a:pt x="2209" y="658"/>
                  </a:cubicBezTo>
                  <a:cubicBezTo>
                    <a:pt x="2137" y="379"/>
                    <a:pt x="1900" y="141"/>
                    <a:pt x="1621" y="69"/>
                  </a:cubicBezTo>
                  <a:cubicBezTo>
                    <a:pt x="1473" y="32"/>
                    <a:pt x="1328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785025" y="670025"/>
              <a:ext cx="64550" cy="50050"/>
            </a:xfrm>
            <a:custGeom>
              <a:avLst/>
              <a:gdLst/>
              <a:ahLst/>
              <a:cxnLst/>
              <a:rect l="l" t="t" r="r" b="b"/>
              <a:pathLst>
                <a:path w="2582" h="2002" extrusionOk="0">
                  <a:moveTo>
                    <a:pt x="1291" y="1"/>
                  </a:moveTo>
                  <a:cubicBezTo>
                    <a:pt x="3" y="1"/>
                    <a:pt x="1" y="2002"/>
                    <a:pt x="1291" y="2002"/>
                  </a:cubicBezTo>
                  <a:cubicBezTo>
                    <a:pt x="2579" y="2002"/>
                    <a:pt x="2581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87850" y="638500"/>
              <a:ext cx="56125" cy="43525"/>
            </a:xfrm>
            <a:custGeom>
              <a:avLst/>
              <a:gdLst/>
              <a:ahLst/>
              <a:cxnLst/>
              <a:rect l="l" t="t" r="r" b="b"/>
              <a:pathLst>
                <a:path w="2245" h="1741" extrusionOk="0">
                  <a:moveTo>
                    <a:pt x="1123" y="1"/>
                  </a:moveTo>
                  <a:cubicBezTo>
                    <a:pt x="0" y="1"/>
                    <a:pt x="0" y="1741"/>
                    <a:pt x="1123" y="1741"/>
                  </a:cubicBezTo>
                  <a:cubicBezTo>
                    <a:pt x="2242" y="1741"/>
                    <a:pt x="2244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8" name="Google Shape;318;p37"/>
          <p:cNvSpPr/>
          <p:nvPr/>
        </p:nvSpPr>
        <p:spPr>
          <a:xfrm>
            <a:off x="7620748" y="611334"/>
            <a:ext cx="770816" cy="763623"/>
          </a:xfrm>
          <a:custGeom>
            <a:avLst/>
            <a:gdLst/>
            <a:ahLst/>
            <a:cxnLst/>
            <a:rect l="l" t="t" r="r" b="b"/>
            <a:pathLst>
              <a:path w="29253" h="28980" extrusionOk="0">
                <a:moveTo>
                  <a:pt x="14143" y="2700"/>
                </a:moveTo>
                <a:lnTo>
                  <a:pt x="14143" y="2701"/>
                </a:lnTo>
                <a:cubicBezTo>
                  <a:pt x="14382" y="2879"/>
                  <a:pt x="14610" y="3071"/>
                  <a:pt x="14826" y="3275"/>
                </a:cubicBezTo>
                <a:cubicBezTo>
                  <a:pt x="16631" y="4989"/>
                  <a:pt x="17613" y="7527"/>
                  <a:pt x="17512" y="9952"/>
                </a:cubicBezTo>
                <a:cubicBezTo>
                  <a:pt x="16350" y="9553"/>
                  <a:pt x="15139" y="9334"/>
                  <a:pt x="13946" y="9334"/>
                </a:cubicBezTo>
                <a:cubicBezTo>
                  <a:pt x="13767" y="9334"/>
                  <a:pt x="13588" y="9339"/>
                  <a:pt x="13409" y="9349"/>
                </a:cubicBezTo>
                <a:cubicBezTo>
                  <a:pt x="12636" y="9391"/>
                  <a:pt x="11849" y="9550"/>
                  <a:pt x="11078" y="9803"/>
                </a:cubicBezTo>
                <a:cubicBezTo>
                  <a:pt x="11026" y="7418"/>
                  <a:pt x="12076" y="4911"/>
                  <a:pt x="13651" y="3031"/>
                </a:cubicBezTo>
                <a:cubicBezTo>
                  <a:pt x="13812" y="2912"/>
                  <a:pt x="13976" y="2804"/>
                  <a:pt x="14143" y="2700"/>
                </a:cubicBezTo>
                <a:close/>
                <a:moveTo>
                  <a:pt x="13886" y="10716"/>
                </a:moveTo>
                <a:cubicBezTo>
                  <a:pt x="14821" y="10716"/>
                  <a:pt x="15765" y="10856"/>
                  <a:pt x="16686" y="11136"/>
                </a:cubicBezTo>
                <a:cubicBezTo>
                  <a:pt x="16903" y="11202"/>
                  <a:pt x="17115" y="11275"/>
                  <a:pt x="17324" y="11354"/>
                </a:cubicBezTo>
                <a:cubicBezTo>
                  <a:pt x="16955" y="12973"/>
                  <a:pt x="16048" y="14448"/>
                  <a:pt x="14512" y="15473"/>
                </a:cubicBezTo>
                <a:cubicBezTo>
                  <a:pt x="14486" y="15490"/>
                  <a:pt x="14459" y="15506"/>
                  <a:pt x="14432" y="15523"/>
                </a:cubicBezTo>
                <a:cubicBezTo>
                  <a:pt x="13538" y="14957"/>
                  <a:pt x="12753" y="14234"/>
                  <a:pt x="12162" y="13355"/>
                </a:cubicBezTo>
                <a:cubicBezTo>
                  <a:pt x="11692" y="12657"/>
                  <a:pt x="11390" y="11899"/>
                  <a:pt x="11225" y="11110"/>
                </a:cubicBezTo>
                <a:cubicBezTo>
                  <a:pt x="12088" y="10847"/>
                  <a:pt x="12983" y="10716"/>
                  <a:pt x="13886" y="10716"/>
                </a:cubicBezTo>
                <a:close/>
                <a:moveTo>
                  <a:pt x="18312" y="1537"/>
                </a:moveTo>
                <a:cubicBezTo>
                  <a:pt x="20093" y="1537"/>
                  <a:pt x="21942" y="2089"/>
                  <a:pt x="23631" y="3166"/>
                </a:cubicBezTo>
                <a:cubicBezTo>
                  <a:pt x="27706" y="5766"/>
                  <a:pt x="28613" y="11589"/>
                  <a:pt x="24959" y="14979"/>
                </a:cubicBezTo>
                <a:cubicBezTo>
                  <a:pt x="24699" y="15219"/>
                  <a:pt x="24420" y="15438"/>
                  <a:pt x="24127" y="15635"/>
                </a:cubicBezTo>
                <a:cubicBezTo>
                  <a:pt x="23065" y="13370"/>
                  <a:pt x="21068" y="11550"/>
                  <a:pt x="18752" y="10457"/>
                </a:cubicBezTo>
                <a:cubicBezTo>
                  <a:pt x="19023" y="7350"/>
                  <a:pt x="17700" y="4138"/>
                  <a:pt x="15330" y="2098"/>
                </a:cubicBezTo>
                <a:cubicBezTo>
                  <a:pt x="16271" y="1722"/>
                  <a:pt x="17280" y="1537"/>
                  <a:pt x="18312" y="1537"/>
                </a:cubicBezTo>
                <a:close/>
                <a:moveTo>
                  <a:pt x="9622" y="1191"/>
                </a:moveTo>
                <a:cubicBezTo>
                  <a:pt x="10716" y="1191"/>
                  <a:pt x="11799" y="1430"/>
                  <a:pt x="12794" y="1893"/>
                </a:cubicBezTo>
                <a:cubicBezTo>
                  <a:pt x="11658" y="2800"/>
                  <a:pt x="10851" y="4091"/>
                  <a:pt x="10636" y="5807"/>
                </a:cubicBezTo>
                <a:cubicBezTo>
                  <a:pt x="10620" y="5931"/>
                  <a:pt x="10693" y="6020"/>
                  <a:pt x="10792" y="6065"/>
                </a:cubicBezTo>
                <a:cubicBezTo>
                  <a:pt x="10315" y="7423"/>
                  <a:pt x="10088" y="8858"/>
                  <a:pt x="10132" y="10167"/>
                </a:cubicBezTo>
                <a:cubicBezTo>
                  <a:pt x="7489" y="11328"/>
                  <a:pt x="5198" y="13597"/>
                  <a:pt x="4538" y="16234"/>
                </a:cubicBezTo>
                <a:lnTo>
                  <a:pt x="4538" y="16235"/>
                </a:lnTo>
                <a:cubicBezTo>
                  <a:pt x="3803" y="15782"/>
                  <a:pt x="3172" y="15179"/>
                  <a:pt x="2686" y="14467"/>
                </a:cubicBezTo>
                <a:cubicBezTo>
                  <a:pt x="535" y="11329"/>
                  <a:pt x="1003" y="6440"/>
                  <a:pt x="3533" y="3553"/>
                </a:cubicBezTo>
                <a:cubicBezTo>
                  <a:pt x="3546" y="3555"/>
                  <a:pt x="3559" y="3556"/>
                  <a:pt x="3573" y="3556"/>
                </a:cubicBezTo>
                <a:cubicBezTo>
                  <a:pt x="3623" y="3556"/>
                  <a:pt x="3673" y="3543"/>
                  <a:pt x="3717" y="3516"/>
                </a:cubicBezTo>
                <a:cubicBezTo>
                  <a:pt x="5532" y="2476"/>
                  <a:pt x="6944" y="1344"/>
                  <a:pt x="9136" y="1207"/>
                </a:cubicBezTo>
                <a:cubicBezTo>
                  <a:pt x="9298" y="1196"/>
                  <a:pt x="9460" y="1191"/>
                  <a:pt x="9622" y="1191"/>
                </a:cubicBezTo>
                <a:close/>
                <a:moveTo>
                  <a:pt x="18507" y="11885"/>
                </a:moveTo>
                <a:cubicBezTo>
                  <a:pt x="20445" y="12900"/>
                  <a:pt x="21976" y="14481"/>
                  <a:pt x="22813" y="16335"/>
                </a:cubicBezTo>
                <a:cubicBezTo>
                  <a:pt x="21780" y="16759"/>
                  <a:pt x="20647" y="16964"/>
                  <a:pt x="19504" y="16964"/>
                </a:cubicBezTo>
                <a:cubicBezTo>
                  <a:pt x="18187" y="16964"/>
                  <a:pt x="16856" y="16692"/>
                  <a:pt x="15649" y="16169"/>
                </a:cubicBezTo>
                <a:cubicBezTo>
                  <a:pt x="16800" y="15293"/>
                  <a:pt x="17727" y="14157"/>
                  <a:pt x="18254" y="12714"/>
                </a:cubicBezTo>
                <a:lnTo>
                  <a:pt x="18254" y="12715"/>
                </a:lnTo>
                <a:cubicBezTo>
                  <a:pt x="18352" y="12443"/>
                  <a:pt x="18438" y="12166"/>
                  <a:pt x="18507" y="11885"/>
                </a:cubicBezTo>
                <a:close/>
                <a:moveTo>
                  <a:pt x="10357" y="11801"/>
                </a:moveTo>
                <a:cubicBezTo>
                  <a:pt x="10814" y="13567"/>
                  <a:pt x="11948" y="15027"/>
                  <a:pt x="13414" y="16108"/>
                </a:cubicBezTo>
                <a:lnTo>
                  <a:pt x="13414" y="16109"/>
                </a:lnTo>
                <a:cubicBezTo>
                  <a:pt x="11937" y="16849"/>
                  <a:pt x="10221" y="17287"/>
                  <a:pt x="8552" y="17287"/>
                </a:cubicBezTo>
                <a:cubicBezTo>
                  <a:pt x="7559" y="17287"/>
                  <a:pt x="6583" y="17132"/>
                  <a:pt x="5684" y="16794"/>
                </a:cubicBezTo>
                <a:cubicBezTo>
                  <a:pt x="6276" y="14376"/>
                  <a:pt x="8033" y="12813"/>
                  <a:pt x="10357" y="11801"/>
                </a:cubicBezTo>
                <a:close/>
                <a:moveTo>
                  <a:pt x="14597" y="16860"/>
                </a:moveTo>
                <a:cubicBezTo>
                  <a:pt x="16211" y="17742"/>
                  <a:pt x="18071" y="18226"/>
                  <a:pt x="19836" y="18239"/>
                </a:cubicBezTo>
                <a:cubicBezTo>
                  <a:pt x="19855" y="18239"/>
                  <a:pt x="19875" y="18239"/>
                  <a:pt x="19894" y="18239"/>
                </a:cubicBezTo>
                <a:cubicBezTo>
                  <a:pt x="21057" y="18239"/>
                  <a:pt x="22193" y="17983"/>
                  <a:pt x="23243" y="17533"/>
                </a:cubicBezTo>
                <a:lnTo>
                  <a:pt x="23243" y="17533"/>
                </a:lnTo>
                <a:cubicBezTo>
                  <a:pt x="23754" y="19405"/>
                  <a:pt x="23580" y="21466"/>
                  <a:pt x="22464" y="23460"/>
                </a:cubicBezTo>
                <a:cubicBezTo>
                  <a:pt x="20882" y="26284"/>
                  <a:pt x="18005" y="27654"/>
                  <a:pt x="15044" y="27654"/>
                </a:cubicBezTo>
                <a:cubicBezTo>
                  <a:pt x="13094" y="27654"/>
                  <a:pt x="11108" y="27060"/>
                  <a:pt x="9432" y="25894"/>
                </a:cubicBezTo>
                <a:cubicBezTo>
                  <a:pt x="7730" y="24710"/>
                  <a:pt x="6408" y="22914"/>
                  <a:pt x="5813" y="20917"/>
                </a:cubicBezTo>
                <a:cubicBezTo>
                  <a:pt x="5908" y="20794"/>
                  <a:pt x="5926" y="20630"/>
                  <a:pt x="5860" y="20490"/>
                </a:cubicBezTo>
                <a:lnTo>
                  <a:pt x="5860" y="20490"/>
                </a:lnTo>
                <a:lnTo>
                  <a:pt x="5861" y="20491"/>
                </a:lnTo>
                <a:cubicBezTo>
                  <a:pt x="5707" y="20141"/>
                  <a:pt x="5589" y="19777"/>
                  <a:pt x="5511" y="19402"/>
                </a:cubicBezTo>
                <a:cubicBezTo>
                  <a:pt x="5467" y="18994"/>
                  <a:pt x="5455" y="18582"/>
                  <a:pt x="5478" y="18171"/>
                </a:cubicBezTo>
                <a:cubicBezTo>
                  <a:pt x="5480" y="18134"/>
                  <a:pt x="5485" y="18100"/>
                  <a:pt x="5488" y="18063"/>
                </a:cubicBezTo>
                <a:cubicBezTo>
                  <a:pt x="6301" y="18358"/>
                  <a:pt x="7183" y="18520"/>
                  <a:pt x="8115" y="18520"/>
                </a:cubicBezTo>
                <a:cubicBezTo>
                  <a:pt x="8208" y="18520"/>
                  <a:pt x="8302" y="18518"/>
                  <a:pt x="8396" y="18515"/>
                </a:cubicBezTo>
                <a:cubicBezTo>
                  <a:pt x="10491" y="18442"/>
                  <a:pt x="12735" y="17924"/>
                  <a:pt x="14597" y="16860"/>
                </a:cubicBezTo>
                <a:close/>
                <a:moveTo>
                  <a:pt x="9193" y="1"/>
                </a:moveTo>
                <a:cubicBezTo>
                  <a:pt x="6999" y="1"/>
                  <a:pt x="4863" y="714"/>
                  <a:pt x="3713" y="2437"/>
                </a:cubicBezTo>
                <a:cubicBezTo>
                  <a:pt x="1187" y="4294"/>
                  <a:pt x="0" y="7949"/>
                  <a:pt x="275" y="10991"/>
                </a:cubicBezTo>
                <a:cubicBezTo>
                  <a:pt x="530" y="13822"/>
                  <a:pt x="2073" y="16256"/>
                  <a:pt x="4353" y="17543"/>
                </a:cubicBezTo>
                <a:cubicBezTo>
                  <a:pt x="4334" y="18048"/>
                  <a:pt x="4379" y="18553"/>
                  <a:pt x="4485" y="19048"/>
                </a:cubicBezTo>
                <a:cubicBezTo>
                  <a:pt x="4501" y="20156"/>
                  <a:pt x="4704" y="21244"/>
                  <a:pt x="5099" y="22206"/>
                </a:cubicBezTo>
                <a:cubicBezTo>
                  <a:pt x="6782" y="26306"/>
                  <a:pt x="10993" y="28980"/>
                  <a:pt x="15346" y="28980"/>
                </a:cubicBezTo>
                <a:cubicBezTo>
                  <a:pt x="16130" y="28980"/>
                  <a:pt x="16918" y="28893"/>
                  <a:pt x="17698" y="28712"/>
                </a:cubicBezTo>
                <a:cubicBezTo>
                  <a:pt x="22311" y="27642"/>
                  <a:pt x="25477" y="22829"/>
                  <a:pt x="24876" y="18171"/>
                </a:cubicBezTo>
                <a:cubicBezTo>
                  <a:pt x="24815" y="17713"/>
                  <a:pt x="24717" y="17260"/>
                  <a:pt x="24582" y="16818"/>
                </a:cubicBezTo>
                <a:cubicBezTo>
                  <a:pt x="26550" y="15547"/>
                  <a:pt x="28024" y="13524"/>
                  <a:pt x="28441" y="11154"/>
                </a:cubicBezTo>
                <a:cubicBezTo>
                  <a:pt x="29253" y="6545"/>
                  <a:pt x="26353" y="2608"/>
                  <a:pt x="22191" y="938"/>
                </a:cubicBezTo>
                <a:cubicBezTo>
                  <a:pt x="20987" y="455"/>
                  <a:pt x="19607" y="199"/>
                  <a:pt x="18228" y="199"/>
                </a:cubicBezTo>
                <a:cubicBezTo>
                  <a:pt x="16729" y="199"/>
                  <a:pt x="15231" y="502"/>
                  <a:pt x="13964" y="1145"/>
                </a:cubicBezTo>
                <a:cubicBezTo>
                  <a:pt x="12626" y="428"/>
                  <a:pt x="10892" y="1"/>
                  <a:pt x="91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294;p37"/>
          <p:cNvSpPr txBox="1">
            <a:spLocks/>
          </p:cNvSpPr>
          <p:nvPr/>
        </p:nvSpPr>
        <p:spPr>
          <a:xfrm>
            <a:off x="1173934" y="3947126"/>
            <a:ext cx="31108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667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B44141"/>
              </a:buClr>
            </a:pPr>
            <a:r>
              <a:rPr lang="es-PE" kern="0" dirty="0" smtClean="0">
                <a:solidFill>
                  <a:srgbClr val="B44141"/>
                </a:solidFill>
              </a:rPr>
              <a:t>Conductual </a:t>
            </a:r>
            <a:endParaRPr lang="es-PE" kern="0" dirty="0">
              <a:solidFill>
                <a:srgbClr val="B44141"/>
              </a:solidFill>
            </a:endParaRPr>
          </a:p>
        </p:txBody>
      </p:sp>
      <p:pic>
        <p:nvPicPr>
          <p:cNvPr id="36" name="Google Shape;436;p44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-1075322" y="2581327"/>
            <a:ext cx="2669214" cy="10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6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315027">
            <a:off x="2362554" y="1724361"/>
            <a:ext cx="2257679" cy="387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43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456" y="1254549"/>
            <a:ext cx="9144000" cy="5095875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558344" y="3670479"/>
            <a:ext cx="7650050" cy="540913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/>
          <p:cNvSpPr/>
          <p:nvPr/>
        </p:nvSpPr>
        <p:spPr>
          <a:xfrm>
            <a:off x="1672107" y="4312276"/>
            <a:ext cx="7650050" cy="20381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5092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173934" y="2255727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Geográfica</a:t>
            </a:r>
            <a:endParaRPr dirty="0"/>
          </a:p>
        </p:txBody>
      </p:sp>
      <p:sp>
        <p:nvSpPr>
          <p:cNvPr id="39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7164737" y="2043658"/>
            <a:ext cx="3110800" cy="365120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Se busca una </a:t>
            </a:r>
            <a:r>
              <a:rPr lang="en" b="1" dirty="0" smtClean="0"/>
              <a:t>identificación</a:t>
            </a:r>
            <a:r>
              <a:rPr lang="en" dirty="0" smtClean="0"/>
              <a:t> con el consumidor, para asi poder centrarnos en sus </a:t>
            </a:r>
            <a:r>
              <a:rPr lang="en" b="1" dirty="0" smtClean="0"/>
              <a:t>intereses, preocupaciones , actividades</a:t>
            </a:r>
            <a:r>
              <a:rPr lang="en" dirty="0" smtClean="0"/>
              <a:t>, combirtiendo </a:t>
            </a:r>
            <a:r>
              <a:rPr lang="en" b="1" dirty="0" smtClean="0"/>
              <a:t>en uno </a:t>
            </a:r>
            <a:r>
              <a:rPr lang="en" dirty="0" smtClean="0"/>
              <a:t>los </a:t>
            </a:r>
            <a:r>
              <a:rPr lang="en" b="1" dirty="0" smtClean="0"/>
              <a:t>valores</a:t>
            </a:r>
            <a:r>
              <a:rPr lang="en" dirty="0" smtClean="0"/>
              <a:t> del </a:t>
            </a:r>
            <a:r>
              <a:rPr lang="en" dirty="0" smtClean="0">
                <a:solidFill>
                  <a:schemeClr val="accent2"/>
                </a:solidFill>
              </a:rPr>
              <a:t>cliente</a:t>
            </a:r>
            <a:r>
              <a:rPr lang="en" dirty="0" smtClean="0"/>
              <a:t> y los de la </a:t>
            </a:r>
            <a:r>
              <a:rPr lang="en" dirty="0" smtClean="0">
                <a:solidFill>
                  <a:schemeClr val="accent2"/>
                </a:solidFill>
              </a:rPr>
              <a:t>empresa</a:t>
            </a:r>
            <a:r>
              <a:rPr lang="en" dirty="0" smtClean="0"/>
              <a:t>.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2"/>
          </p:nvPr>
        </p:nvSpPr>
        <p:spPr>
          <a:xfrm>
            <a:off x="1173934" y="2814109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Demográfica</a:t>
            </a:r>
            <a:endParaRPr dirty="0"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3"/>
          </p:nvPr>
        </p:nvSpPr>
        <p:spPr>
          <a:xfrm rot="390862">
            <a:off x="4047658" y="2766067"/>
            <a:ext cx="2366008" cy="21075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s-MX" sz="1867" dirty="0">
                <a:solidFill>
                  <a:schemeClr val="dk2"/>
                </a:solidFill>
              </a:rPr>
              <a:t>Personalidad, estilo de </a:t>
            </a:r>
            <a:r>
              <a:rPr lang="es-MX" sz="1867" dirty="0" smtClean="0">
                <a:solidFill>
                  <a:schemeClr val="dk2"/>
                </a:solidFill>
              </a:rPr>
              <a:t>vida.</a:t>
            </a:r>
            <a:endParaRPr lang="es-MX" sz="1867" dirty="0">
              <a:solidFill>
                <a:schemeClr val="dk2"/>
              </a:solidFill>
            </a:endParaRPr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 idx="4"/>
          </p:nvPr>
        </p:nvSpPr>
        <p:spPr>
          <a:xfrm>
            <a:off x="1173934" y="3382842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Psicografica</a:t>
            </a: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192313" y="802379"/>
            <a:ext cx="4317392" cy="12390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/>
              <a:t>Variables para la segmentación de mercado 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3564536" y="1981369"/>
            <a:ext cx="2853719" cy="2892535"/>
            <a:chOff x="-331425" y="1579700"/>
            <a:chExt cx="1880250" cy="1905825"/>
          </a:xfrm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0" name="Google Shape;300;p37"/>
          <p:cNvGrpSpPr/>
          <p:nvPr/>
        </p:nvGrpSpPr>
        <p:grpSpPr>
          <a:xfrm>
            <a:off x="4899877" y="594913"/>
            <a:ext cx="815672" cy="857600"/>
            <a:chOff x="1183375" y="2536600"/>
            <a:chExt cx="1060600" cy="1114925"/>
          </a:xfrm>
        </p:grpSpPr>
        <p:sp>
          <p:nvSpPr>
            <p:cNvPr id="301" name="Google Shape;301;p37"/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6258285" y="666555"/>
            <a:ext cx="906452" cy="653183"/>
            <a:chOff x="5310875" y="337375"/>
            <a:chExt cx="916225" cy="660225"/>
          </a:xfrm>
        </p:grpSpPr>
        <p:sp>
          <p:nvSpPr>
            <p:cNvPr id="313" name="Google Shape;313;p37"/>
            <p:cNvSpPr/>
            <p:nvPr/>
          </p:nvSpPr>
          <p:spPr>
            <a:xfrm>
              <a:off x="5310875" y="337375"/>
              <a:ext cx="916225" cy="660225"/>
            </a:xfrm>
            <a:custGeom>
              <a:avLst/>
              <a:gdLst/>
              <a:ahLst/>
              <a:cxnLst/>
              <a:rect l="l" t="t" r="r" b="b"/>
              <a:pathLst>
                <a:path w="36649" h="26409" extrusionOk="0">
                  <a:moveTo>
                    <a:pt x="22990" y="1502"/>
                  </a:moveTo>
                  <a:cubicBezTo>
                    <a:pt x="24636" y="1502"/>
                    <a:pt x="26251" y="1775"/>
                    <a:pt x="27734" y="2504"/>
                  </a:cubicBezTo>
                  <a:cubicBezTo>
                    <a:pt x="34704" y="5931"/>
                    <a:pt x="35360" y="15588"/>
                    <a:pt x="28935" y="19943"/>
                  </a:cubicBezTo>
                  <a:cubicBezTo>
                    <a:pt x="28675" y="20118"/>
                    <a:pt x="28439" y="20497"/>
                    <a:pt x="28574" y="20826"/>
                  </a:cubicBezTo>
                  <a:cubicBezTo>
                    <a:pt x="29254" y="22480"/>
                    <a:pt x="30274" y="23815"/>
                    <a:pt x="31605" y="24830"/>
                  </a:cubicBezTo>
                  <a:cubicBezTo>
                    <a:pt x="29557" y="24651"/>
                    <a:pt x="27668" y="23543"/>
                    <a:pt x="26518" y="21715"/>
                  </a:cubicBezTo>
                  <a:cubicBezTo>
                    <a:pt x="26364" y="21470"/>
                    <a:pt x="26128" y="21352"/>
                    <a:pt x="25885" y="21352"/>
                  </a:cubicBezTo>
                  <a:cubicBezTo>
                    <a:pt x="25695" y="21352"/>
                    <a:pt x="25502" y="21424"/>
                    <a:pt x="25338" y="21563"/>
                  </a:cubicBezTo>
                  <a:cubicBezTo>
                    <a:pt x="22839" y="23686"/>
                    <a:pt x="19493" y="24773"/>
                    <a:pt x="16164" y="24773"/>
                  </a:cubicBezTo>
                  <a:cubicBezTo>
                    <a:pt x="11835" y="24773"/>
                    <a:pt x="7535" y="22936"/>
                    <a:pt x="5160" y="19152"/>
                  </a:cubicBezTo>
                  <a:cubicBezTo>
                    <a:pt x="2622" y="15107"/>
                    <a:pt x="4899" y="10120"/>
                    <a:pt x="7851" y="6959"/>
                  </a:cubicBezTo>
                  <a:cubicBezTo>
                    <a:pt x="8283" y="6499"/>
                    <a:pt x="8743" y="6066"/>
                    <a:pt x="9230" y="5662"/>
                  </a:cubicBezTo>
                  <a:cubicBezTo>
                    <a:pt x="11347" y="4267"/>
                    <a:pt x="13707" y="3260"/>
                    <a:pt x="16182" y="2604"/>
                  </a:cubicBezTo>
                  <a:cubicBezTo>
                    <a:pt x="18320" y="2038"/>
                    <a:pt x="20684" y="1502"/>
                    <a:pt x="22990" y="1502"/>
                  </a:cubicBezTo>
                  <a:close/>
                  <a:moveTo>
                    <a:pt x="22921" y="0"/>
                  </a:moveTo>
                  <a:cubicBezTo>
                    <a:pt x="20883" y="0"/>
                    <a:pt x="18812" y="363"/>
                    <a:pt x="16843" y="849"/>
                  </a:cubicBezTo>
                  <a:cubicBezTo>
                    <a:pt x="15554" y="1167"/>
                    <a:pt x="14293" y="1584"/>
                    <a:pt x="13082" y="2104"/>
                  </a:cubicBezTo>
                  <a:cubicBezTo>
                    <a:pt x="6225" y="4767"/>
                    <a:pt x="1" y="12892"/>
                    <a:pt x="3814" y="19616"/>
                  </a:cubicBezTo>
                  <a:cubicBezTo>
                    <a:pt x="6346" y="24082"/>
                    <a:pt x="11197" y="26196"/>
                    <a:pt x="16102" y="26196"/>
                  </a:cubicBezTo>
                  <a:cubicBezTo>
                    <a:pt x="19536" y="26196"/>
                    <a:pt x="22996" y="25160"/>
                    <a:pt x="25706" y="23169"/>
                  </a:cubicBezTo>
                  <a:cubicBezTo>
                    <a:pt x="27286" y="25232"/>
                    <a:pt x="29698" y="26409"/>
                    <a:pt x="32242" y="26409"/>
                  </a:cubicBezTo>
                  <a:cubicBezTo>
                    <a:pt x="32931" y="26409"/>
                    <a:pt x="33630" y="26323"/>
                    <a:pt x="34324" y="26144"/>
                  </a:cubicBezTo>
                  <a:cubicBezTo>
                    <a:pt x="35137" y="25935"/>
                    <a:pt x="34984" y="24910"/>
                    <a:pt x="34324" y="24641"/>
                  </a:cubicBezTo>
                  <a:cubicBezTo>
                    <a:pt x="32541" y="23914"/>
                    <a:pt x="31137" y="22589"/>
                    <a:pt x="30302" y="20875"/>
                  </a:cubicBezTo>
                  <a:cubicBezTo>
                    <a:pt x="36648" y="16007"/>
                    <a:pt x="36480" y="6187"/>
                    <a:pt x="29567" y="1774"/>
                  </a:cubicBezTo>
                  <a:cubicBezTo>
                    <a:pt x="27529" y="473"/>
                    <a:pt x="25246" y="0"/>
                    <a:pt x="2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603850" y="729950"/>
              <a:ext cx="44325" cy="37875"/>
            </a:xfrm>
            <a:custGeom>
              <a:avLst/>
              <a:gdLst/>
              <a:ahLst/>
              <a:cxnLst/>
              <a:rect l="l" t="t" r="r" b="b"/>
              <a:pathLst>
                <a:path w="1773" h="1515" extrusionOk="0">
                  <a:moveTo>
                    <a:pt x="894" y="0"/>
                  </a:moveTo>
                  <a:cubicBezTo>
                    <a:pt x="405" y="0"/>
                    <a:pt x="1" y="547"/>
                    <a:pt x="280" y="1044"/>
                  </a:cubicBezTo>
                  <a:cubicBezTo>
                    <a:pt x="405" y="1267"/>
                    <a:pt x="569" y="1455"/>
                    <a:pt x="836" y="1501"/>
                  </a:cubicBezTo>
                  <a:cubicBezTo>
                    <a:pt x="890" y="1510"/>
                    <a:pt x="942" y="1514"/>
                    <a:pt x="992" y="1514"/>
                  </a:cubicBezTo>
                  <a:cubicBezTo>
                    <a:pt x="1457" y="1514"/>
                    <a:pt x="1772" y="1142"/>
                    <a:pt x="1689" y="648"/>
                  </a:cubicBezTo>
                  <a:cubicBezTo>
                    <a:pt x="1644" y="385"/>
                    <a:pt x="1454" y="215"/>
                    <a:pt x="1232" y="91"/>
                  </a:cubicBezTo>
                  <a:cubicBezTo>
                    <a:pt x="1120" y="28"/>
                    <a:pt x="100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700025" y="697375"/>
              <a:ext cx="60225" cy="53675"/>
            </a:xfrm>
            <a:custGeom>
              <a:avLst/>
              <a:gdLst/>
              <a:ahLst/>
              <a:cxnLst/>
              <a:rect l="l" t="t" r="r" b="b"/>
              <a:pathLst>
                <a:path w="2409" h="2147" extrusionOk="0">
                  <a:moveTo>
                    <a:pt x="1180" y="1"/>
                  </a:moveTo>
                  <a:cubicBezTo>
                    <a:pt x="1097" y="1"/>
                    <a:pt x="1013" y="11"/>
                    <a:pt x="927" y="34"/>
                  </a:cubicBezTo>
                  <a:cubicBezTo>
                    <a:pt x="386" y="183"/>
                    <a:pt x="0" y="802"/>
                    <a:pt x="178" y="1352"/>
                  </a:cubicBezTo>
                  <a:cubicBezTo>
                    <a:pt x="321" y="1795"/>
                    <a:pt x="742" y="2147"/>
                    <a:pt x="1208" y="2147"/>
                  </a:cubicBezTo>
                  <a:cubicBezTo>
                    <a:pt x="1303" y="2147"/>
                    <a:pt x="1399" y="2132"/>
                    <a:pt x="1495" y="2101"/>
                  </a:cubicBezTo>
                  <a:cubicBezTo>
                    <a:pt x="2043" y="1923"/>
                    <a:pt x="2408" y="1365"/>
                    <a:pt x="2244" y="783"/>
                  </a:cubicBezTo>
                  <a:cubicBezTo>
                    <a:pt x="2231" y="741"/>
                    <a:pt x="2219" y="700"/>
                    <a:pt x="2209" y="658"/>
                  </a:cubicBezTo>
                  <a:cubicBezTo>
                    <a:pt x="2137" y="379"/>
                    <a:pt x="1900" y="141"/>
                    <a:pt x="1621" y="69"/>
                  </a:cubicBezTo>
                  <a:cubicBezTo>
                    <a:pt x="1473" y="32"/>
                    <a:pt x="1328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785025" y="670025"/>
              <a:ext cx="64550" cy="50050"/>
            </a:xfrm>
            <a:custGeom>
              <a:avLst/>
              <a:gdLst/>
              <a:ahLst/>
              <a:cxnLst/>
              <a:rect l="l" t="t" r="r" b="b"/>
              <a:pathLst>
                <a:path w="2582" h="2002" extrusionOk="0">
                  <a:moveTo>
                    <a:pt x="1291" y="1"/>
                  </a:moveTo>
                  <a:cubicBezTo>
                    <a:pt x="3" y="1"/>
                    <a:pt x="1" y="2002"/>
                    <a:pt x="1291" y="2002"/>
                  </a:cubicBezTo>
                  <a:cubicBezTo>
                    <a:pt x="2579" y="2002"/>
                    <a:pt x="2581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87850" y="638500"/>
              <a:ext cx="56125" cy="43525"/>
            </a:xfrm>
            <a:custGeom>
              <a:avLst/>
              <a:gdLst/>
              <a:ahLst/>
              <a:cxnLst/>
              <a:rect l="l" t="t" r="r" b="b"/>
              <a:pathLst>
                <a:path w="2245" h="1741" extrusionOk="0">
                  <a:moveTo>
                    <a:pt x="1123" y="1"/>
                  </a:moveTo>
                  <a:cubicBezTo>
                    <a:pt x="0" y="1"/>
                    <a:pt x="0" y="1741"/>
                    <a:pt x="1123" y="1741"/>
                  </a:cubicBezTo>
                  <a:cubicBezTo>
                    <a:pt x="2242" y="1741"/>
                    <a:pt x="2244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8" name="Google Shape;318;p37"/>
          <p:cNvSpPr/>
          <p:nvPr/>
        </p:nvSpPr>
        <p:spPr>
          <a:xfrm>
            <a:off x="7620748" y="611334"/>
            <a:ext cx="770816" cy="763623"/>
          </a:xfrm>
          <a:custGeom>
            <a:avLst/>
            <a:gdLst/>
            <a:ahLst/>
            <a:cxnLst/>
            <a:rect l="l" t="t" r="r" b="b"/>
            <a:pathLst>
              <a:path w="29253" h="28980" extrusionOk="0">
                <a:moveTo>
                  <a:pt x="14143" y="2700"/>
                </a:moveTo>
                <a:lnTo>
                  <a:pt x="14143" y="2701"/>
                </a:lnTo>
                <a:cubicBezTo>
                  <a:pt x="14382" y="2879"/>
                  <a:pt x="14610" y="3071"/>
                  <a:pt x="14826" y="3275"/>
                </a:cubicBezTo>
                <a:cubicBezTo>
                  <a:pt x="16631" y="4989"/>
                  <a:pt x="17613" y="7527"/>
                  <a:pt x="17512" y="9952"/>
                </a:cubicBezTo>
                <a:cubicBezTo>
                  <a:pt x="16350" y="9553"/>
                  <a:pt x="15139" y="9334"/>
                  <a:pt x="13946" y="9334"/>
                </a:cubicBezTo>
                <a:cubicBezTo>
                  <a:pt x="13767" y="9334"/>
                  <a:pt x="13588" y="9339"/>
                  <a:pt x="13409" y="9349"/>
                </a:cubicBezTo>
                <a:cubicBezTo>
                  <a:pt x="12636" y="9391"/>
                  <a:pt x="11849" y="9550"/>
                  <a:pt x="11078" y="9803"/>
                </a:cubicBezTo>
                <a:cubicBezTo>
                  <a:pt x="11026" y="7418"/>
                  <a:pt x="12076" y="4911"/>
                  <a:pt x="13651" y="3031"/>
                </a:cubicBezTo>
                <a:cubicBezTo>
                  <a:pt x="13812" y="2912"/>
                  <a:pt x="13976" y="2804"/>
                  <a:pt x="14143" y="2700"/>
                </a:cubicBezTo>
                <a:close/>
                <a:moveTo>
                  <a:pt x="13886" y="10716"/>
                </a:moveTo>
                <a:cubicBezTo>
                  <a:pt x="14821" y="10716"/>
                  <a:pt x="15765" y="10856"/>
                  <a:pt x="16686" y="11136"/>
                </a:cubicBezTo>
                <a:cubicBezTo>
                  <a:pt x="16903" y="11202"/>
                  <a:pt x="17115" y="11275"/>
                  <a:pt x="17324" y="11354"/>
                </a:cubicBezTo>
                <a:cubicBezTo>
                  <a:pt x="16955" y="12973"/>
                  <a:pt x="16048" y="14448"/>
                  <a:pt x="14512" y="15473"/>
                </a:cubicBezTo>
                <a:cubicBezTo>
                  <a:pt x="14486" y="15490"/>
                  <a:pt x="14459" y="15506"/>
                  <a:pt x="14432" y="15523"/>
                </a:cubicBezTo>
                <a:cubicBezTo>
                  <a:pt x="13538" y="14957"/>
                  <a:pt x="12753" y="14234"/>
                  <a:pt x="12162" y="13355"/>
                </a:cubicBezTo>
                <a:cubicBezTo>
                  <a:pt x="11692" y="12657"/>
                  <a:pt x="11390" y="11899"/>
                  <a:pt x="11225" y="11110"/>
                </a:cubicBezTo>
                <a:cubicBezTo>
                  <a:pt x="12088" y="10847"/>
                  <a:pt x="12983" y="10716"/>
                  <a:pt x="13886" y="10716"/>
                </a:cubicBezTo>
                <a:close/>
                <a:moveTo>
                  <a:pt x="18312" y="1537"/>
                </a:moveTo>
                <a:cubicBezTo>
                  <a:pt x="20093" y="1537"/>
                  <a:pt x="21942" y="2089"/>
                  <a:pt x="23631" y="3166"/>
                </a:cubicBezTo>
                <a:cubicBezTo>
                  <a:pt x="27706" y="5766"/>
                  <a:pt x="28613" y="11589"/>
                  <a:pt x="24959" y="14979"/>
                </a:cubicBezTo>
                <a:cubicBezTo>
                  <a:pt x="24699" y="15219"/>
                  <a:pt x="24420" y="15438"/>
                  <a:pt x="24127" y="15635"/>
                </a:cubicBezTo>
                <a:cubicBezTo>
                  <a:pt x="23065" y="13370"/>
                  <a:pt x="21068" y="11550"/>
                  <a:pt x="18752" y="10457"/>
                </a:cubicBezTo>
                <a:cubicBezTo>
                  <a:pt x="19023" y="7350"/>
                  <a:pt x="17700" y="4138"/>
                  <a:pt x="15330" y="2098"/>
                </a:cubicBezTo>
                <a:cubicBezTo>
                  <a:pt x="16271" y="1722"/>
                  <a:pt x="17280" y="1537"/>
                  <a:pt x="18312" y="1537"/>
                </a:cubicBezTo>
                <a:close/>
                <a:moveTo>
                  <a:pt x="9622" y="1191"/>
                </a:moveTo>
                <a:cubicBezTo>
                  <a:pt x="10716" y="1191"/>
                  <a:pt x="11799" y="1430"/>
                  <a:pt x="12794" y="1893"/>
                </a:cubicBezTo>
                <a:cubicBezTo>
                  <a:pt x="11658" y="2800"/>
                  <a:pt x="10851" y="4091"/>
                  <a:pt x="10636" y="5807"/>
                </a:cubicBezTo>
                <a:cubicBezTo>
                  <a:pt x="10620" y="5931"/>
                  <a:pt x="10693" y="6020"/>
                  <a:pt x="10792" y="6065"/>
                </a:cubicBezTo>
                <a:cubicBezTo>
                  <a:pt x="10315" y="7423"/>
                  <a:pt x="10088" y="8858"/>
                  <a:pt x="10132" y="10167"/>
                </a:cubicBezTo>
                <a:cubicBezTo>
                  <a:pt x="7489" y="11328"/>
                  <a:pt x="5198" y="13597"/>
                  <a:pt x="4538" y="16234"/>
                </a:cubicBezTo>
                <a:lnTo>
                  <a:pt x="4538" y="16235"/>
                </a:lnTo>
                <a:cubicBezTo>
                  <a:pt x="3803" y="15782"/>
                  <a:pt x="3172" y="15179"/>
                  <a:pt x="2686" y="14467"/>
                </a:cubicBezTo>
                <a:cubicBezTo>
                  <a:pt x="535" y="11329"/>
                  <a:pt x="1003" y="6440"/>
                  <a:pt x="3533" y="3553"/>
                </a:cubicBezTo>
                <a:cubicBezTo>
                  <a:pt x="3546" y="3555"/>
                  <a:pt x="3559" y="3556"/>
                  <a:pt x="3573" y="3556"/>
                </a:cubicBezTo>
                <a:cubicBezTo>
                  <a:pt x="3623" y="3556"/>
                  <a:pt x="3673" y="3543"/>
                  <a:pt x="3717" y="3516"/>
                </a:cubicBezTo>
                <a:cubicBezTo>
                  <a:pt x="5532" y="2476"/>
                  <a:pt x="6944" y="1344"/>
                  <a:pt x="9136" y="1207"/>
                </a:cubicBezTo>
                <a:cubicBezTo>
                  <a:pt x="9298" y="1196"/>
                  <a:pt x="9460" y="1191"/>
                  <a:pt x="9622" y="1191"/>
                </a:cubicBezTo>
                <a:close/>
                <a:moveTo>
                  <a:pt x="18507" y="11885"/>
                </a:moveTo>
                <a:cubicBezTo>
                  <a:pt x="20445" y="12900"/>
                  <a:pt x="21976" y="14481"/>
                  <a:pt x="22813" y="16335"/>
                </a:cubicBezTo>
                <a:cubicBezTo>
                  <a:pt x="21780" y="16759"/>
                  <a:pt x="20647" y="16964"/>
                  <a:pt x="19504" y="16964"/>
                </a:cubicBezTo>
                <a:cubicBezTo>
                  <a:pt x="18187" y="16964"/>
                  <a:pt x="16856" y="16692"/>
                  <a:pt x="15649" y="16169"/>
                </a:cubicBezTo>
                <a:cubicBezTo>
                  <a:pt x="16800" y="15293"/>
                  <a:pt x="17727" y="14157"/>
                  <a:pt x="18254" y="12714"/>
                </a:cubicBezTo>
                <a:lnTo>
                  <a:pt x="18254" y="12715"/>
                </a:lnTo>
                <a:cubicBezTo>
                  <a:pt x="18352" y="12443"/>
                  <a:pt x="18438" y="12166"/>
                  <a:pt x="18507" y="11885"/>
                </a:cubicBezTo>
                <a:close/>
                <a:moveTo>
                  <a:pt x="10357" y="11801"/>
                </a:moveTo>
                <a:cubicBezTo>
                  <a:pt x="10814" y="13567"/>
                  <a:pt x="11948" y="15027"/>
                  <a:pt x="13414" y="16108"/>
                </a:cubicBezTo>
                <a:lnTo>
                  <a:pt x="13414" y="16109"/>
                </a:lnTo>
                <a:cubicBezTo>
                  <a:pt x="11937" y="16849"/>
                  <a:pt x="10221" y="17287"/>
                  <a:pt x="8552" y="17287"/>
                </a:cubicBezTo>
                <a:cubicBezTo>
                  <a:pt x="7559" y="17287"/>
                  <a:pt x="6583" y="17132"/>
                  <a:pt x="5684" y="16794"/>
                </a:cubicBezTo>
                <a:cubicBezTo>
                  <a:pt x="6276" y="14376"/>
                  <a:pt x="8033" y="12813"/>
                  <a:pt x="10357" y="11801"/>
                </a:cubicBezTo>
                <a:close/>
                <a:moveTo>
                  <a:pt x="14597" y="16860"/>
                </a:moveTo>
                <a:cubicBezTo>
                  <a:pt x="16211" y="17742"/>
                  <a:pt x="18071" y="18226"/>
                  <a:pt x="19836" y="18239"/>
                </a:cubicBezTo>
                <a:cubicBezTo>
                  <a:pt x="19855" y="18239"/>
                  <a:pt x="19875" y="18239"/>
                  <a:pt x="19894" y="18239"/>
                </a:cubicBezTo>
                <a:cubicBezTo>
                  <a:pt x="21057" y="18239"/>
                  <a:pt x="22193" y="17983"/>
                  <a:pt x="23243" y="17533"/>
                </a:cubicBezTo>
                <a:lnTo>
                  <a:pt x="23243" y="17533"/>
                </a:lnTo>
                <a:cubicBezTo>
                  <a:pt x="23754" y="19405"/>
                  <a:pt x="23580" y="21466"/>
                  <a:pt x="22464" y="23460"/>
                </a:cubicBezTo>
                <a:cubicBezTo>
                  <a:pt x="20882" y="26284"/>
                  <a:pt x="18005" y="27654"/>
                  <a:pt x="15044" y="27654"/>
                </a:cubicBezTo>
                <a:cubicBezTo>
                  <a:pt x="13094" y="27654"/>
                  <a:pt x="11108" y="27060"/>
                  <a:pt x="9432" y="25894"/>
                </a:cubicBezTo>
                <a:cubicBezTo>
                  <a:pt x="7730" y="24710"/>
                  <a:pt x="6408" y="22914"/>
                  <a:pt x="5813" y="20917"/>
                </a:cubicBezTo>
                <a:cubicBezTo>
                  <a:pt x="5908" y="20794"/>
                  <a:pt x="5926" y="20630"/>
                  <a:pt x="5860" y="20490"/>
                </a:cubicBezTo>
                <a:lnTo>
                  <a:pt x="5860" y="20490"/>
                </a:lnTo>
                <a:lnTo>
                  <a:pt x="5861" y="20491"/>
                </a:lnTo>
                <a:cubicBezTo>
                  <a:pt x="5707" y="20141"/>
                  <a:pt x="5589" y="19777"/>
                  <a:pt x="5511" y="19402"/>
                </a:cubicBezTo>
                <a:cubicBezTo>
                  <a:pt x="5467" y="18994"/>
                  <a:pt x="5455" y="18582"/>
                  <a:pt x="5478" y="18171"/>
                </a:cubicBezTo>
                <a:cubicBezTo>
                  <a:pt x="5480" y="18134"/>
                  <a:pt x="5485" y="18100"/>
                  <a:pt x="5488" y="18063"/>
                </a:cubicBezTo>
                <a:cubicBezTo>
                  <a:pt x="6301" y="18358"/>
                  <a:pt x="7183" y="18520"/>
                  <a:pt x="8115" y="18520"/>
                </a:cubicBezTo>
                <a:cubicBezTo>
                  <a:pt x="8208" y="18520"/>
                  <a:pt x="8302" y="18518"/>
                  <a:pt x="8396" y="18515"/>
                </a:cubicBezTo>
                <a:cubicBezTo>
                  <a:pt x="10491" y="18442"/>
                  <a:pt x="12735" y="17924"/>
                  <a:pt x="14597" y="16860"/>
                </a:cubicBezTo>
                <a:close/>
                <a:moveTo>
                  <a:pt x="9193" y="1"/>
                </a:moveTo>
                <a:cubicBezTo>
                  <a:pt x="6999" y="1"/>
                  <a:pt x="4863" y="714"/>
                  <a:pt x="3713" y="2437"/>
                </a:cubicBezTo>
                <a:cubicBezTo>
                  <a:pt x="1187" y="4294"/>
                  <a:pt x="0" y="7949"/>
                  <a:pt x="275" y="10991"/>
                </a:cubicBezTo>
                <a:cubicBezTo>
                  <a:pt x="530" y="13822"/>
                  <a:pt x="2073" y="16256"/>
                  <a:pt x="4353" y="17543"/>
                </a:cubicBezTo>
                <a:cubicBezTo>
                  <a:pt x="4334" y="18048"/>
                  <a:pt x="4379" y="18553"/>
                  <a:pt x="4485" y="19048"/>
                </a:cubicBezTo>
                <a:cubicBezTo>
                  <a:pt x="4501" y="20156"/>
                  <a:pt x="4704" y="21244"/>
                  <a:pt x="5099" y="22206"/>
                </a:cubicBezTo>
                <a:cubicBezTo>
                  <a:pt x="6782" y="26306"/>
                  <a:pt x="10993" y="28980"/>
                  <a:pt x="15346" y="28980"/>
                </a:cubicBezTo>
                <a:cubicBezTo>
                  <a:pt x="16130" y="28980"/>
                  <a:pt x="16918" y="28893"/>
                  <a:pt x="17698" y="28712"/>
                </a:cubicBezTo>
                <a:cubicBezTo>
                  <a:pt x="22311" y="27642"/>
                  <a:pt x="25477" y="22829"/>
                  <a:pt x="24876" y="18171"/>
                </a:cubicBezTo>
                <a:cubicBezTo>
                  <a:pt x="24815" y="17713"/>
                  <a:pt x="24717" y="17260"/>
                  <a:pt x="24582" y="16818"/>
                </a:cubicBezTo>
                <a:cubicBezTo>
                  <a:pt x="26550" y="15547"/>
                  <a:pt x="28024" y="13524"/>
                  <a:pt x="28441" y="11154"/>
                </a:cubicBezTo>
                <a:cubicBezTo>
                  <a:pt x="29253" y="6545"/>
                  <a:pt x="26353" y="2608"/>
                  <a:pt x="22191" y="938"/>
                </a:cubicBezTo>
                <a:cubicBezTo>
                  <a:pt x="20987" y="455"/>
                  <a:pt x="19607" y="199"/>
                  <a:pt x="18228" y="199"/>
                </a:cubicBezTo>
                <a:cubicBezTo>
                  <a:pt x="16729" y="199"/>
                  <a:pt x="15231" y="502"/>
                  <a:pt x="13964" y="1145"/>
                </a:cubicBezTo>
                <a:cubicBezTo>
                  <a:pt x="12626" y="428"/>
                  <a:pt x="10892" y="1"/>
                  <a:pt x="91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294;p37"/>
          <p:cNvSpPr txBox="1">
            <a:spLocks/>
          </p:cNvSpPr>
          <p:nvPr/>
        </p:nvSpPr>
        <p:spPr>
          <a:xfrm>
            <a:off x="1173934" y="3947126"/>
            <a:ext cx="31108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667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B44141"/>
              </a:buClr>
            </a:pPr>
            <a:r>
              <a:rPr lang="es-PE" kern="0" dirty="0" smtClean="0">
                <a:solidFill>
                  <a:srgbClr val="B44141"/>
                </a:solidFill>
              </a:rPr>
              <a:t>Conductual </a:t>
            </a:r>
            <a:endParaRPr lang="es-PE" kern="0" dirty="0">
              <a:solidFill>
                <a:srgbClr val="B44141"/>
              </a:solidFill>
            </a:endParaRPr>
          </a:p>
        </p:txBody>
      </p:sp>
      <p:pic>
        <p:nvPicPr>
          <p:cNvPr id="36" name="Google Shape;436;p44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10800000">
            <a:off x="-1066911" y="3186307"/>
            <a:ext cx="2669214" cy="10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15027">
            <a:off x="2362554" y="1724361"/>
            <a:ext cx="2257679" cy="3875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 rot="421730">
            <a:off x="4202019" y="2977965"/>
            <a:ext cx="1658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dirty="0" smtClean="0"/>
              <a:t>Personalidad y estilo </a:t>
            </a:r>
            <a:r>
              <a:rPr lang="es-PE" dirty="0"/>
              <a:t>de </a:t>
            </a:r>
            <a:r>
              <a:rPr lang="es-PE" dirty="0" smtClean="0"/>
              <a:t>vida.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09137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1173934" y="2255727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Geográfica</a:t>
            </a:r>
            <a:endParaRPr dirty="0"/>
          </a:p>
        </p:txBody>
      </p:sp>
      <p:sp>
        <p:nvSpPr>
          <p:cNvPr id="297" name="Google Shape;297;p37"/>
          <p:cNvSpPr txBox="1">
            <a:spLocks noGrp="1"/>
          </p:cNvSpPr>
          <p:nvPr>
            <p:ph type="subTitle" idx="1"/>
          </p:nvPr>
        </p:nvSpPr>
        <p:spPr>
          <a:xfrm>
            <a:off x="7665320" y="1806986"/>
            <a:ext cx="311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OCASIÓN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 idx="2"/>
          </p:nvPr>
        </p:nvSpPr>
        <p:spPr>
          <a:xfrm>
            <a:off x="1173934" y="2814109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Demográfica</a:t>
            </a:r>
            <a:endParaRPr dirty="0"/>
          </a:p>
        </p:txBody>
      </p:sp>
      <p:sp>
        <p:nvSpPr>
          <p:cNvPr id="40" name="Google Shape;297;p37"/>
          <p:cNvSpPr txBox="1">
            <a:spLocks noGrp="1"/>
          </p:cNvSpPr>
          <p:nvPr>
            <p:ph type="subTitle" idx="3"/>
          </p:nvPr>
        </p:nvSpPr>
        <p:spPr>
          <a:xfrm>
            <a:off x="7517639" y="3890926"/>
            <a:ext cx="226153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 smtClean="0"/>
              <a:t>FRECUENCIA DE USO</a:t>
            </a:r>
            <a:endParaRPr dirty="0"/>
          </a:p>
        </p:txBody>
      </p:sp>
      <p:sp>
        <p:nvSpPr>
          <p:cNvPr id="298" name="Google Shape;298;p37"/>
          <p:cNvSpPr txBox="1">
            <a:spLocks noGrp="1"/>
          </p:cNvSpPr>
          <p:nvPr>
            <p:ph type="title" idx="4"/>
          </p:nvPr>
        </p:nvSpPr>
        <p:spPr>
          <a:xfrm>
            <a:off x="1173934" y="3382842"/>
            <a:ext cx="3110800" cy="651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Psicografica</a:t>
            </a:r>
            <a:endParaRPr dirty="0"/>
          </a:p>
        </p:txBody>
      </p:sp>
      <p:sp>
        <p:nvSpPr>
          <p:cNvPr id="293" name="Google Shape;293;p37"/>
          <p:cNvSpPr txBox="1">
            <a:spLocks noGrp="1"/>
          </p:cNvSpPr>
          <p:nvPr>
            <p:ph type="subTitle" idx="5"/>
          </p:nvPr>
        </p:nvSpPr>
        <p:spPr>
          <a:xfrm rot="390862">
            <a:off x="4108809" y="2833341"/>
            <a:ext cx="2366008" cy="210750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s-MX" sz="1867" dirty="0">
                <a:solidFill>
                  <a:schemeClr val="dk2"/>
                </a:solidFill>
              </a:rPr>
              <a:t>Ocasiones, beneficios, estatus del usuario, frecuencia de </a:t>
            </a:r>
            <a:r>
              <a:rPr lang="es-MX" sz="1867" dirty="0" smtClean="0">
                <a:solidFill>
                  <a:schemeClr val="dk2"/>
                </a:solidFill>
              </a:rPr>
              <a:t>uso, lealtad </a:t>
            </a:r>
            <a:r>
              <a:rPr lang="es-MX" sz="1867" dirty="0">
                <a:solidFill>
                  <a:schemeClr val="dk2"/>
                </a:solidFill>
              </a:rPr>
              <a:t>de marca.</a:t>
            </a:r>
            <a:endParaRPr sz="1867" dirty="0">
              <a:solidFill>
                <a:schemeClr val="dk2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6"/>
          </p:nvPr>
        </p:nvSpPr>
        <p:spPr>
          <a:xfrm>
            <a:off x="1192313" y="802379"/>
            <a:ext cx="4317392" cy="123906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 smtClean="0"/>
              <a:t>Variables para la segmentación de mercado </a:t>
            </a:r>
            <a:endParaRPr dirty="0"/>
          </a:p>
        </p:txBody>
      </p:sp>
      <p:grpSp>
        <p:nvGrpSpPr>
          <p:cNvPr id="289" name="Google Shape;289;p37"/>
          <p:cNvGrpSpPr/>
          <p:nvPr/>
        </p:nvGrpSpPr>
        <p:grpSpPr>
          <a:xfrm>
            <a:off x="3583887" y="1955740"/>
            <a:ext cx="2853719" cy="2892535"/>
            <a:chOff x="-331425" y="1579700"/>
            <a:chExt cx="1880250" cy="1905825"/>
          </a:xfrm>
        </p:grpSpPr>
        <p:sp>
          <p:nvSpPr>
            <p:cNvPr id="290" name="Google Shape;290;p37"/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00" name="Google Shape;300;p37"/>
          <p:cNvGrpSpPr/>
          <p:nvPr/>
        </p:nvGrpSpPr>
        <p:grpSpPr>
          <a:xfrm>
            <a:off x="4899877" y="594913"/>
            <a:ext cx="815672" cy="857600"/>
            <a:chOff x="1183375" y="2536600"/>
            <a:chExt cx="1060600" cy="1114925"/>
          </a:xfrm>
        </p:grpSpPr>
        <p:sp>
          <p:nvSpPr>
            <p:cNvPr id="301" name="Google Shape;301;p37"/>
            <p:cNvSpPr/>
            <p:nvPr/>
          </p:nvSpPr>
          <p:spPr>
            <a:xfrm>
              <a:off x="1393275" y="2759625"/>
              <a:ext cx="850700" cy="891900"/>
            </a:xfrm>
            <a:custGeom>
              <a:avLst/>
              <a:gdLst/>
              <a:ahLst/>
              <a:cxnLst/>
              <a:rect l="l" t="t" r="r" b="b"/>
              <a:pathLst>
                <a:path w="34028" h="35676" extrusionOk="0">
                  <a:moveTo>
                    <a:pt x="7050" y="3261"/>
                  </a:moveTo>
                  <a:cubicBezTo>
                    <a:pt x="5550" y="4510"/>
                    <a:pt x="4275" y="6086"/>
                    <a:pt x="3456" y="7646"/>
                  </a:cubicBezTo>
                  <a:cubicBezTo>
                    <a:pt x="1581" y="11215"/>
                    <a:pt x="2769" y="16037"/>
                    <a:pt x="5426" y="19346"/>
                  </a:cubicBezTo>
                  <a:cubicBezTo>
                    <a:pt x="5373" y="19294"/>
                    <a:pt x="5318" y="19243"/>
                    <a:pt x="5266" y="19190"/>
                  </a:cubicBezTo>
                  <a:cubicBezTo>
                    <a:pt x="3529" y="17393"/>
                    <a:pt x="2597" y="14904"/>
                    <a:pt x="2490" y="12427"/>
                  </a:cubicBezTo>
                  <a:cubicBezTo>
                    <a:pt x="2328" y="8626"/>
                    <a:pt x="4066" y="5198"/>
                    <a:pt x="7050" y="3261"/>
                  </a:cubicBezTo>
                  <a:close/>
                  <a:moveTo>
                    <a:pt x="12872" y="1594"/>
                  </a:moveTo>
                  <a:cubicBezTo>
                    <a:pt x="17362" y="1594"/>
                    <a:pt x="21289" y="4320"/>
                    <a:pt x="23215" y="8558"/>
                  </a:cubicBezTo>
                  <a:cubicBezTo>
                    <a:pt x="24531" y="11450"/>
                    <a:pt x="24911" y="14570"/>
                    <a:pt x="25312" y="17686"/>
                  </a:cubicBezTo>
                  <a:cubicBezTo>
                    <a:pt x="25632" y="20187"/>
                    <a:pt x="26126" y="22619"/>
                    <a:pt x="27636" y="24638"/>
                  </a:cubicBezTo>
                  <a:cubicBezTo>
                    <a:pt x="27210" y="25057"/>
                    <a:pt x="26813" y="25609"/>
                    <a:pt x="26440" y="26086"/>
                  </a:cubicBezTo>
                  <a:cubicBezTo>
                    <a:pt x="24902" y="23863"/>
                    <a:pt x="23078" y="21809"/>
                    <a:pt x="21412" y="19679"/>
                  </a:cubicBezTo>
                  <a:cubicBezTo>
                    <a:pt x="19699" y="17487"/>
                    <a:pt x="18109" y="14675"/>
                    <a:pt x="15926" y="12927"/>
                  </a:cubicBezTo>
                  <a:cubicBezTo>
                    <a:pt x="15858" y="12873"/>
                    <a:pt x="15784" y="12849"/>
                    <a:pt x="15714" y="12849"/>
                  </a:cubicBezTo>
                  <a:cubicBezTo>
                    <a:pt x="15506" y="12849"/>
                    <a:pt x="15331" y="13055"/>
                    <a:pt x="15448" y="13295"/>
                  </a:cubicBezTo>
                  <a:cubicBezTo>
                    <a:pt x="16616" y="15684"/>
                    <a:pt x="18827" y="17675"/>
                    <a:pt x="20505" y="19712"/>
                  </a:cubicBezTo>
                  <a:cubicBezTo>
                    <a:pt x="22338" y="21940"/>
                    <a:pt x="24054" y="24326"/>
                    <a:pt x="26013" y="26442"/>
                  </a:cubicBezTo>
                  <a:cubicBezTo>
                    <a:pt x="26037" y="26468"/>
                    <a:pt x="26065" y="26488"/>
                    <a:pt x="26097" y="26503"/>
                  </a:cubicBezTo>
                  <a:lnTo>
                    <a:pt x="26096" y="26504"/>
                  </a:lnTo>
                  <a:cubicBezTo>
                    <a:pt x="25736" y="26915"/>
                    <a:pt x="25293" y="27348"/>
                    <a:pt x="24854" y="27802"/>
                  </a:cubicBezTo>
                  <a:cubicBezTo>
                    <a:pt x="24840" y="27734"/>
                    <a:pt x="24803" y="27675"/>
                    <a:pt x="24747" y="27632"/>
                  </a:cubicBezTo>
                  <a:cubicBezTo>
                    <a:pt x="23632" y="26743"/>
                    <a:pt x="22473" y="25958"/>
                    <a:pt x="21485" y="24915"/>
                  </a:cubicBezTo>
                  <a:cubicBezTo>
                    <a:pt x="20557" y="23934"/>
                    <a:pt x="19757" y="22841"/>
                    <a:pt x="18913" y="21790"/>
                  </a:cubicBezTo>
                  <a:cubicBezTo>
                    <a:pt x="17213" y="19678"/>
                    <a:pt x="15464" y="17264"/>
                    <a:pt x="13199" y="15723"/>
                  </a:cubicBezTo>
                  <a:cubicBezTo>
                    <a:pt x="13148" y="15688"/>
                    <a:pt x="13091" y="15673"/>
                    <a:pt x="13036" y="15673"/>
                  </a:cubicBezTo>
                  <a:cubicBezTo>
                    <a:pt x="12787" y="15673"/>
                    <a:pt x="12543" y="15976"/>
                    <a:pt x="12717" y="16206"/>
                  </a:cubicBezTo>
                  <a:cubicBezTo>
                    <a:pt x="14441" y="18486"/>
                    <a:pt x="16715" y="20352"/>
                    <a:pt x="18522" y="22581"/>
                  </a:cubicBezTo>
                  <a:cubicBezTo>
                    <a:pt x="20195" y="24645"/>
                    <a:pt x="21902" y="26941"/>
                    <a:pt x="24320" y="28186"/>
                  </a:cubicBezTo>
                  <a:cubicBezTo>
                    <a:pt x="24364" y="28208"/>
                    <a:pt x="24412" y="28221"/>
                    <a:pt x="24461" y="28221"/>
                  </a:cubicBezTo>
                  <a:cubicBezTo>
                    <a:pt x="24065" y="28658"/>
                    <a:pt x="23695" y="29112"/>
                    <a:pt x="23428" y="29587"/>
                  </a:cubicBezTo>
                  <a:cubicBezTo>
                    <a:pt x="21392" y="26023"/>
                    <a:pt x="16324" y="24531"/>
                    <a:pt x="12758" y="23278"/>
                  </a:cubicBezTo>
                  <a:cubicBezTo>
                    <a:pt x="11285" y="22760"/>
                    <a:pt x="9776" y="22205"/>
                    <a:pt x="8379" y="21462"/>
                  </a:cubicBezTo>
                  <a:cubicBezTo>
                    <a:pt x="4075" y="18540"/>
                    <a:pt x="1276" y="12017"/>
                    <a:pt x="4103" y="7401"/>
                  </a:cubicBezTo>
                  <a:cubicBezTo>
                    <a:pt x="5380" y="5314"/>
                    <a:pt x="7446" y="3169"/>
                    <a:pt x="9759" y="2031"/>
                  </a:cubicBezTo>
                  <a:cubicBezTo>
                    <a:pt x="10018" y="1957"/>
                    <a:pt x="10281" y="1890"/>
                    <a:pt x="10551" y="1834"/>
                  </a:cubicBezTo>
                  <a:cubicBezTo>
                    <a:pt x="11336" y="1672"/>
                    <a:pt x="12112" y="1594"/>
                    <a:pt x="12872" y="1594"/>
                  </a:cubicBezTo>
                  <a:close/>
                  <a:moveTo>
                    <a:pt x="29133" y="26040"/>
                  </a:moveTo>
                  <a:cubicBezTo>
                    <a:pt x="29564" y="26323"/>
                    <a:pt x="29961" y="26654"/>
                    <a:pt x="30318" y="27026"/>
                  </a:cubicBezTo>
                  <a:cubicBezTo>
                    <a:pt x="29283" y="27507"/>
                    <a:pt x="28326" y="28252"/>
                    <a:pt x="27387" y="28869"/>
                  </a:cubicBezTo>
                  <a:cubicBezTo>
                    <a:pt x="26859" y="29217"/>
                    <a:pt x="26292" y="29555"/>
                    <a:pt x="25748" y="29924"/>
                  </a:cubicBezTo>
                  <a:cubicBezTo>
                    <a:pt x="26169" y="29433"/>
                    <a:pt x="26578" y="28931"/>
                    <a:pt x="26993" y="28463"/>
                  </a:cubicBezTo>
                  <a:cubicBezTo>
                    <a:pt x="27709" y="27658"/>
                    <a:pt x="28423" y="26849"/>
                    <a:pt x="29133" y="26040"/>
                  </a:cubicBezTo>
                  <a:close/>
                  <a:moveTo>
                    <a:pt x="28241" y="25335"/>
                  </a:moveTo>
                  <a:cubicBezTo>
                    <a:pt x="28315" y="25383"/>
                    <a:pt x="28401" y="25413"/>
                    <a:pt x="28490" y="25419"/>
                  </a:cubicBezTo>
                  <a:cubicBezTo>
                    <a:pt x="28464" y="25502"/>
                    <a:pt x="28470" y="25592"/>
                    <a:pt x="28527" y="25664"/>
                  </a:cubicBezTo>
                  <a:cubicBezTo>
                    <a:pt x="27790" y="26500"/>
                    <a:pt x="27057" y="27339"/>
                    <a:pt x="26325" y="28180"/>
                  </a:cubicBezTo>
                  <a:cubicBezTo>
                    <a:pt x="25623" y="28987"/>
                    <a:pt x="24828" y="29774"/>
                    <a:pt x="24179" y="30643"/>
                  </a:cubicBezTo>
                  <a:cubicBezTo>
                    <a:pt x="24054" y="30542"/>
                    <a:pt x="23927" y="30447"/>
                    <a:pt x="23798" y="30352"/>
                  </a:cubicBezTo>
                  <a:lnTo>
                    <a:pt x="23797" y="30352"/>
                  </a:lnTo>
                  <a:cubicBezTo>
                    <a:pt x="23778" y="30306"/>
                    <a:pt x="23761" y="30258"/>
                    <a:pt x="23740" y="30212"/>
                  </a:cubicBezTo>
                  <a:cubicBezTo>
                    <a:pt x="24654" y="29614"/>
                    <a:pt x="25367" y="28535"/>
                    <a:pt x="26069" y="27753"/>
                  </a:cubicBezTo>
                  <a:lnTo>
                    <a:pt x="27428" y="26241"/>
                  </a:lnTo>
                  <a:cubicBezTo>
                    <a:pt x="27630" y="26017"/>
                    <a:pt x="27830" y="25793"/>
                    <a:pt x="28032" y="25569"/>
                  </a:cubicBezTo>
                  <a:cubicBezTo>
                    <a:pt x="28101" y="25491"/>
                    <a:pt x="28172" y="25413"/>
                    <a:pt x="28241" y="25335"/>
                  </a:cubicBezTo>
                  <a:close/>
                  <a:moveTo>
                    <a:pt x="30826" y="27651"/>
                  </a:moveTo>
                  <a:cubicBezTo>
                    <a:pt x="30961" y="27858"/>
                    <a:pt x="31094" y="28068"/>
                    <a:pt x="31226" y="28280"/>
                  </a:cubicBezTo>
                  <a:cubicBezTo>
                    <a:pt x="30178" y="28962"/>
                    <a:pt x="29152" y="29677"/>
                    <a:pt x="28117" y="30379"/>
                  </a:cubicBezTo>
                  <a:cubicBezTo>
                    <a:pt x="27342" y="30905"/>
                    <a:pt x="26523" y="31406"/>
                    <a:pt x="25798" y="32010"/>
                  </a:cubicBezTo>
                  <a:cubicBezTo>
                    <a:pt x="25513" y="31764"/>
                    <a:pt x="25227" y="31514"/>
                    <a:pt x="24937" y="31265"/>
                  </a:cubicBezTo>
                  <a:cubicBezTo>
                    <a:pt x="25953" y="30849"/>
                    <a:pt x="26898" y="30175"/>
                    <a:pt x="27818" y="29608"/>
                  </a:cubicBezTo>
                  <a:cubicBezTo>
                    <a:pt x="28809" y="28997"/>
                    <a:pt x="29939" y="28426"/>
                    <a:pt x="30826" y="27651"/>
                  </a:cubicBezTo>
                  <a:close/>
                  <a:moveTo>
                    <a:pt x="31618" y="29042"/>
                  </a:moveTo>
                  <a:cubicBezTo>
                    <a:pt x="31638" y="29052"/>
                    <a:pt x="31652" y="29066"/>
                    <a:pt x="31674" y="29073"/>
                  </a:cubicBezTo>
                  <a:lnTo>
                    <a:pt x="31696" y="29078"/>
                  </a:lnTo>
                  <a:cubicBezTo>
                    <a:pt x="31983" y="29745"/>
                    <a:pt x="32137" y="30443"/>
                    <a:pt x="32111" y="31120"/>
                  </a:cubicBezTo>
                  <a:cubicBezTo>
                    <a:pt x="31133" y="31435"/>
                    <a:pt x="30224" y="31985"/>
                    <a:pt x="29308" y="32447"/>
                  </a:cubicBezTo>
                  <a:cubicBezTo>
                    <a:pt x="28689" y="32760"/>
                    <a:pt x="28039" y="33048"/>
                    <a:pt x="27443" y="33412"/>
                  </a:cubicBezTo>
                  <a:cubicBezTo>
                    <a:pt x="27080" y="33118"/>
                    <a:pt x="26731" y="32805"/>
                    <a:pt x="26382" y="32506"/>
                  </a:cubicBezTo>
                  <a:lnTo>
                    <a:pt x="26381" y="32505"/>
                  </a:lnTo>
                  <a:cubicBezTo>
                    <a:pt x="27135" y="32098"/>
                    <a:pt x="27845" y="31602"/>
                    <a:pt x="28563" y="31140"/>
                  </a:cubicBezTo>
                  <a:lnTo>
                    <a:pt x="30290" y="30028"/>
                  </a:lnTo>
                  <a:lnTo>
                    <a:pt x="31154" y="29471"/>
                  </a:lnTo>
                  <a:cubicBezTo>
                    <a:pt x="31460" y="29395"/>
                    <a:pt x="31612" y="29252"/>
                    <a:pt x="31618" y="29042"/>
                  </a:cubicBezTo>
                  <a:close/>
                  <a:moveTo>
                    <a:pt x="31974" y="31968"/>
                  </a:moveTo>
                  <a:lnTo>
                    <a:pt x="31974" y="31968"/>
                  </a:lnTo>
                  <a:cubicBezTo>
                    <a:pt x="31753" y="32724"/>
                    <a:pt x="31259" y="33426"/>
                    <a:pt x="30408" y="33994"/>
                  </a:cubicBezTo>
                  <a:lnTo>
                    <a:pt x="30407" y="33994"/>
                  </a:lnTo>
                  <a:cubicBezTo>
                    <a:pt x="30206" y="34129"/>
                    <a:pt x="30130" y="34322"/>
                    <a:pt x="30138" y="34510"/>
                  </a:cubicBezTo>
                  <a:cubicBezTo>
                    <a:pt x="30126" y="34519"/>
                    <a:pt x="30113" y="34524"/>
                    <a:pt x="30101" y="34531"/>
                  </a:cubicBezTo>
                  <a:cubicBezTo>
                    <a:pt x="30027" y="34539"/>
                    <a:pt x="29951" y="34542"/>
                    <a:pt x="29875" y="34542"/>
                  </a:cubicBezTo>
                  <a:cubicBezTo>
                    <a:pt x="29405" y="34542"/>
                    <a:pt x="28908" y="34400"/>
                    <a:pt x="28479" y="34150"/>
                  </a:cubicBezTo>
                  <a:cubicBezTo>
                    <a:pt x="28329" y="34062"/>
                    <a:pt x="28182" y="33964"/>
                    <a:pt x="28037" y="33864"/>
                  </a:cubicBezTo>
                  <a:cubicBezTo>
                    <a:pt x="28528" y="33651"/>
                    <a:pt x="29005" y="33399"/>
                    <a:pt x="29482" y="33172"/>
                  </a:cubicBezTo>
                  <a:cubicBezTo>
                    <a:pt x="30302" y="32784"/>
                    <a:pt x="31186" y="32436"/>
                    <a:pt x="31974" y="31968"/>
                  </a:cubicBezTo>
                  <a:close/>
                  <a:moveTo>
                    <a:pt x="12895" y="1"/>
                  </a:moveTo>
                  <a:cubicBezTo>
                    <a:pt x="12461" y="1"/>
                    <a:pt x="12022" y="23"/>
                    <a:pt x="11577" y="68"/>
                  </a:cubicBezTo>
                  <a:cubicBezTo>
                    <a:pt x="6648" y="567"/>
                    <a:pt x="2492" y="3825"/>
                    <a:pt x="1243" y="8687"/>
                  </a:cubicBezTo>
                  <a:cubicBezTo>
                    <a:pt x="0" y="13524"/>
                    <a:pt x="1648" y="18791"/>
                    <a:pt x="5726" y="21751"/>
                  </a:cubicBezTo>
                  <a:cubicBezTo>
                    <a:pt x="8537" y="23793"/>
                    <a:pt x="11959" y="24684"/>
                    <a:pt x="15175" y="25869"/>
                  </a:cubicBezTo>
                  <a:cubicBezTo>
                    <a:pt x="18563" y="27118"/>
                    <a:pt x="21162" y="28844"/>
                    <a:pt x="23541" y="31551"/>
                  </a:cubicBezTo>
                  <a:cubicBezTo>
                    <a:pt x="23593" y="31612"/>
                    <a:pt x="23668" y="31649"/>
                    <a:pt x="23749" y="31651"/>
                  </a:cubicBezTo>
                  <a:cubicBezTo>
                    <a:pt x="23773" y="31666"/>
                    <a:pt x="23801" y="31677"/>
                    <a:pt x="23829" y="31683"/>
                  </a:cubicBezTo>
                  <a:cubicBezTo>
                    <a:pt x="25011" y="33438"/>
                    <a:pt x="27308" y="35675"/>
                    <a:pt x="29358" y="35675"/>
                  </a:cubicBezTo>
                  <a:cubicBezTo>
                    <a:pt x="29938" y="35675"/>
                    <a:pt x="30499" y="35496"/>
                    <a:pt x="31008" y="35077"/>
                  </a:cubicBezTo>
                  <a:cubicBezTo>
                    <a:pt x="31069" y="35053"/>
                    <a:pt x="31125" y="35026"/>
                    <a:pt x="31181" y="34999"/>
                  </a:cubicBezTo>
                  <a:cubicBezTo>
                    <a:pt x="31335" y="35056"/>
                    <a:pt x="31499" y="35085"/>
                    <a:pt x="31664" y="35085"/>
                  </a:cubicBezTo>
                  <a:cubicBezTo>
                    <a:pt x="31927" y="35085"/>
                    <a:pt x="32189" y="35011"/>
                    <a:pt x="32405" y="34855"/>
                  </a:cubicBezTo>
                  <a:cubicBezTo>
                    <a:pt x="32740" y="34614"/>
                    <a:pt x="32909" y="34198"/>
                    <a:pt x="32910" y="33794"/>
                  </a:cubicBezTo>
                  <a:cubicBezTo>
                    <a:pt x="32912" y="33593"/>
                    <a:pt x="32865" y="33350"/>
                    <a:pt x="32759" y="33155"/>
                  </a:cubicBezTo>
                  <a:cubicBezTo>
                    <a:pt x="34028" y="30698"/>
                    <a:pt x="32829" y="27368"/>
                    <a:pt x="30389" y="25854"/>
                  </a:cubicBezTo>
                  <a:cubicBezTo>
                    <a:pt x="30210" y="25648"/>
                    <a:pt x="30019" y="25444"/>
                    <a:pt x="29815" y="25267"/>
                  </a:cubicBezTo>
                  <a:lnTo>
                    <a:pt x="29866" y="25210"/>
                  </a:lnTo>
                  <a:cubicBezTo>
                    <a:pt x="30035" y="25017"/>
                    <a:pt x="29982" y="24685"/>
                    <a:pt x="29709" y="24617"/>
                  </a:cubicBezTo>
                  <a:cubicBezTo>
                    <a:pt x="29506" y="24583"/>
                    <a:pt x="29308" y="24519"/>
                    <a:pt x="29126" y="24422"/>
                  </a:cubicBezTo>
                  <a:cubicBezTo>
                    <a:pt x="29100" y="24374"/>
                    <a:pt x="29068" y="24328"/>
                    <a:pt x="29032" y="24288"/>
                  </a:cubicBezTo>
                  <a:cubicBezTo>
                    <a:pt x="26794" y="21773"/>
                    <a:pt x="26734" y="18263"/>
                    <a:pt x="26291" y="15100"/>
                  </a:cubicBezTo>
                  <a:cubicBezTo>
                    <a:pt x="25902" y="12320"/>
                    <a:pt x="25246" y="9526"/>
                    <a:pt x="23961" y="7013"/>
                  </a:cubicBezTo>
                  <a:cubicBezTo>
                    <a:pt x="21748" y="2690"/>
                    <a:pt x="17675" y="1"/>
                    <a:pt x="128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2068925" y="2865800"/>
              <a:ext cx="105300" cy="69600"/>
            </a:xfrm>
            <a:custGeom>
              <a:avLst/>
              <a:gdLst/>
              <a:ahLst/>
              <a:cxnLst/>
              <a:rect l="l" t="t" r="r" b="b"/>
              <a:pathLst>
                <a:path w="4212" h="2784" extrusionOk="0">
                  <a:moveTo>
                    <a:pt x="3482" y="0"/>
                  </a:moveTo>
                  <a:cubicBezTo>
                    <a:pt x="2939" y="0"/>
                    <a:pt x="2396" y="490"/>
                    <a:pt x="1954" y="759"/>
                  </a:cubicBezTo>
                  <a:cubicBezTo>
                    <a:pt x="1329" y="1139"/>
                    <a:pt x="695" y="1545"/>
                    <a:pt x="234" y="2122"/>
                  </a:cubicBezTo>
                  <a:cubicBezTo>
                    <a:pt x="0" y="2412"/>
                    <a:pt x="185" y="2783"/>
                    <a:pt x="532" y="2783"/>
                  </a:cubicBezTo>
                  <a:cubicBezTo>
                    <a:pt x="559" y="2783"/>
                    <a:pt x="586" y="2781"/>
                    <a:pt x="615" y="2776"/>
                  </a:cubicBezTo>
                  <a:cubicBezTo>
                    <a:pt x="1386" y="2652"/>
                    <a:pt x="2084" y="2269"/>
                    <a:pt x="2756" y="1890"/>
                  </a:cubicBezTo>
                  <a:cubicBezTo>
                    <a:pt x="3380" y="1539"/>
                    <a:pt x="4085" y="1332"/>
                    <a:pt x="4181" y="556"/>
                  </a:cubicBezTo>
                  <a:cubicBezTo>
                    <a:pt x="4211" y="317"/>
                    <a:pt x="3998" y="143"/>
                    <a:pt x="3808" y="65"/>
                  </a:cubicBezTo>
                  <a:cubicBezTo>
                    <a:pt x="3700" y="20"/>
                    <a:pt x="3591" y="0"/>
                    <a:pt x="34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930200" y="2690700"/>
              <a:ext cx="86325" cy="85700"/>
            </a:xfrm>
            <a:custGeom>
              <a:avLst/>
              <a:gdLst/>
              <a:ahLst/>
              <a:cxnLst/>
              <a:rect l="l" t="t" r="r" b="b"/>
              <a:pathLst>
                <a:path w="3453" h="3428" extrusionOk="0">
                  <a:moveTo>
                    <a:pt x="2611" y="1"/>
                  </a:moveTo>
                  <a:cubicBezTo>
                    <a:pt x="1961" y="1"/>
                    <a:pt x="1579" y="599"/>
                    <a:pt x="1173" y="1082"/>
                  </a:cubicBezTo>
                  <a:cubicBezTo>
                    <a:pt x="755" y="1577"/>
                    <a:pt x="213" y="2115"/>
                    <a:pt x="67" y="2763"/>
                  </a:cubicBezTo>
                  <a:cubicBezTo>
                    <a:pt x="0" y="3057"/>
                    <a:pt x="228" y="3428"/>
                    <a:pt x="540" y="3428"/>
                  </a:cubicBezTo>
                  <a:cubicBezTo>
                    <a:pt x="591" y="3428"/>
                    <a:pt x="645" y="3418"/>
                    <a:pt x="700" y="3395"/>
                  </a:cubicBezTo>
                  <a:cubicBezTo>
                    <a:pt x="1327" y="3145"/>
                    <a:pt x="1768" y="2617"/>
                    <a:pt x="2258" y="2168"/>
                  </a:cubicBezTo>
                  <a:cubicBezTo>
                    <a:pt x="2801" y="1672"/>
                    <a:pt x="3452" y="1318"/>
                    <a:pt x="3319" y="483"/>
                  </a:cubicBezTo>
                  <a:cubicBezTo>
                    <a:pt x="3285" y="276"/>
                    <a:pt x="3064" y="73"/>
                    <a:pt x="2863" y="29"/>
                  </a:cubicBezTo>
                  <a:cubicBezTo>
                    <a:pt x="2775" y="10"/>
                    <a:pt x="2691" y="1"/>
                    <a:pt x="26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699200" y="2536600"/>
              <a:ext cx="54050" cy="112525"/>
            </a:xfrm>
            <a:custGeom>
              <a:avLst/>
              <a:gdLst/>
              <a:ahLst/>
              <a:cxnLst/>
              <a:rect l="l" t="t" r="r" b="b"/>
              <a:pathLst>
                <a:path w="2162" h="4501" extrusionOk="0">
                  <a:moveTo>
                    <a:pt x="1045" y="1"/>
                  </a:moveTo>
                  <a:cubicBezTo>
                    <a:pt x="625" y="1"/>
                    <a:pt x="229" y="224"/>
                    <a:pt x="162" y="722"/>
                  </a:cubicBezTo>
                  <a:cubicBezTo>
                    <a:pt x="24" y="1733"/>
                    <a:pt x="1" y="2910"/>
                    <a:pt x="339" y="3886"/>
                  </a:cubicBezTo>
                  <a:cubicBezTo>
                    <a:pt x="484" y="4307"/>
                    <a:pt x="817" y="4501"/>
                    <a:pt x="1151" y="4501"/>
                  </a:cubicBezTo>
                  <a:cubicBezTo>
                    <a:pt x="1570" y="4501"/>
                    <a:pt x="1989" y="4197"/>
                    <a:pt x="2040" y="3656"/>
                  </a:cubicBezTo>
                  <a:cubicBezTo>
                    <a:pt x="2122" y="2782"/>
                    <a:pt x="2101" y="1869"/>
                    <a:pt x="2137" y="988"/>
                  </a:cubicBezTo>
                  <a:cubicBezTo>
                    <a:pt x="2161" y="367"/>
                    <a:pt x="1584" y="1"/>
                    <a:pt x="10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404800" y="2616275"/>
              <a:ext cx="97125" cy="109750"/>
            </a:xfrm>
            <a:custGeom>
              <a:avLst/>
              <a:gdLst/>
              <a:ahLst/>
              <a:cxnLst/>
              <a:rect l="l" t="t" r="r" b="b"/>
              <a:pathLst>
                <a:path w="3885" h="4390" extrusionOk="0">
                  <a:moveTo>
                    <a:pt x="1207" y="0"/>
                  </a:moveTo>
                  <a:cubicBezTo>
                    <a:pt x="598" y="0"/>
                    <a:pt x="1" y="458"/>
                    <a:pt x="257" y="1181"/>
                  </a:cubicBezTo>
                  <a:cubicBezTo>
                    <a:pt x="513" y="1899"/>
                    <a:pt x="1101" y="2464"/>
                    <a:pt x="1573" y="3055"/>
                  </a:cubicBezTo>
                  <a:cubicBezTo>
                    <a:pt x="1980" y="3567"/>
                    <a:pt x="2454" y="4230"/>
                    <a:pt x="3130" y="4375"/>
                  </a:cubicBezTo>
                  <a:cubicBezTo>
                    <a:pt x="3177" y="4385"/>
                    <a:pt x="3223" y="4390"/>
                    <a:pt x="3267" y="4390"/>
                  </a:cubicBezTo>
                  <a:cubicBezTo>
                    <a:pt x="3562" y="4390"/>
                    <a:pt x="3760" y="4170"/>
                    <a:pt x="3799" y="3864"/>
                  </a:cubicBezTo>
                  <a:cubicBezTo>
                    <a:pt x="3885" y="3209"/>
                    <a:pt x="3428" y="2551"/>
                    <a:pt x="3102" y="2015"/>
                  </a:cubicBezTo>
                  <a:cubicBezTo>
                    <a:pt x="2751" y="1436"/>
                    <a:pt x="2414" y="663"/>
                    <a:pt x="1888" y="232"/>
                  </a:cubicBezTo>
                  <a:cubicBezTo>
                    <a:pt x="1695" y="73"/>
                    <a:pt x="1450" y="0"/>
                    <a:pt x="1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1275700" y="2779650"/>
              <a:ext cx="103675" cy="78150"/>
            </a:xfrm>
            <a:custGeom>
              <a:avLst/>
              <a:gdLst/>
              <a:ahLst/>
              <a:cxnLst/>
              <a:rect l="l" t="t" r="r" b="b"/>
              <a:pathLst>
                <a:path w="4147" h="3126" extrusionOk="0">
                  <a:moveTo>
                    <a:pt x="1220" y="1"/>
                  </a:moveTo>
                  <a:cubicBezTo>
                    <a:pt x="626" y="1"/>
                    <a:pt x="38" y="406"/>
                    <a:pt x="17" y="1053"/>
                  </a:cubicBezTo>
                  <a:cubicBezTo>
                    <a:pt x="1" y="1549"/>
                    <a:pt x="288" y="1961"/>
                    <a:pt x="751" y="2122"/>
                  </a:cubicBezTo>
                  <a:cubicBezTo>
                    <a:pt x="815" y="2145"/>
                    <a:pt x="882" y="2156"/>
                    <a:pt x="948" y="2156"/>
                  </a:cubicBezTo>
                  <a:cubicBezTo>
                    <a:pt x="1042" y="2156"/>
                    <a:pt x="1135" y="2134"/>
                    <a:pt x="1220" y="2089"/>
                  </a:cubicBezTo>
                  <a:cubicBezTo>
                    <a:pt x="1570" y="2266"/>
                    <a:pt x="1904" y="2538"/>
                    <a:pt x="2241" y="2703"/>
                  </a:cubicBezTo>
                  <a:cubicBezTo>
                    <a:pt x="2660" y="2908"/>
                    <a:pt x="3070" y="3126"/>
                    <a:pt x="3523" y="3126"/>
                  </a:cubicBezTo>
                  <a:cubicBezTo>
                    <a:pt x="3622" y="3126"/>
                    <a:pt x="3723" y="3115"/>
                    <a:pt x="3826" y="3092"/>
                  </a:cubicBezTo>
                  <a:cubicBezTo>
                    <a:pt x="3986" y="3056"/>
                    <a:pt x="4147" y="2866"/>
                    <a:pt x="4128" y="2695"/>
                  </a:cubicBezTo>
                  <a:cubicBezTo>
                    <a:pt x="4060" y="2060"/>
                    <a:pt x="3606" y="1605"/>
                    <a:pt x="3154" y="1179"/>
                  </a:cubicBezTo>
                  <a:cubicBezTo>
                    <a:pt x="2707" y="758"/>
                    <a:pt x="2142" y="199"/>
                    <a:pt x="1535" y="40"/>
                  </a:cubicBezTo>
                  <a:cubicBezTo>
                    <a:pt x="1432" y="14"/>
                    <a:pt x="1326" y="1"/>
                    <a:pt x="1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1183375" y="3054325"/>
              <a:ext cx="119000" cy="52650"/>
            </a:xfrm>
            <a:custGeom>
              <a:avLst/>
              <a:gdLst/>
              <a:ahLst/>
              <a:cxnLst/>
              <a:rect l="l" t="t" r="r" b="b"/>
              <a:pathLst>
                <a:path w="4760" h="2106" extrusionOk="0">
                  <a:moveTo>
                    <a:pt x="1892" y="0"/>
                  </a:moveTo>
                  <a:cubicBezTo>
                    <a:pt x="1362" y="0"/>
                    <a:pt x="847" y="94"/>
                    <a:pt x="440" y="469"/>
                  </a:cubicBezTo>
                  <a:cubicBezTo>
                    <a:pt x="1" y="875"/>
                    <a:pt x="111" y="1671"/>
                    <a:pt x="632" y="1953"/>
                  </a:cubicBezTo>
                  <a:cubicBezTo>
                    <a:pt x="740" y="2013"/>
                    <a:pt x="856" y="2058"/>
                    <a:pt x="976" y="2087"/>
                  </a:cubicBezTo>
                  <a:cubicBezTo>
                    <a:pt x="1030" y="2099"/>
                    <a:pt x="1087" y="2105"/>
                    <a:pt x="1144" y="2105"/>
                  </a:cubicBezTo>
                  <a:cubicBezTo>
                    <a:pt x="1335" y="2105"/>
                    <a:pt x="1535" y="2038"/>
                    <a:pt x="1690" y="1919"/>
                  </a:cubicBezTo>
                  <a:cubicBezTo>
                    <a:pt x="1885" y="1862"/>
                    <a:pt x="2126" y="1848"/>
                    <a:pt x="2361" y="1848"/>
                  </a:cubicBezTo>
                  <a:cubicBezTo>
                    <a:pt x="2570" y="1848"/>
                    <a:pt x="2774" y="1859"/>
                    <a:pt x="2935" y="1860"/>
                  </a:cubicBezTo>
                  <a:cubicBezTo>
                    <a:pt x="2975" y="1860"/>
                    <a:pt x="3014" y="1860"/>
                    <a:pt x="3053" y="1860"/>
                  </a:cubicBezTo>
                  <a:cubicBezTo>
                    <a:pt x="3549" y="1860"/>
                    <a:pt x="3976" y="1832"/>
                    <a:pt x="4440" y="1595"/>
                  </a:cubicBezTo>
                  <a:cubicBezTo>
                    <a:pt x="4759" y="1434"/>
                    <a:pt x="4743" y="1025"/>
                    <a:pt x="4545" y="787"/>
                  </a:cubicBezTo>
                  <a:cubicBezTo>
                    <a:pt x="4041" y="187"/>
                    <a:pt x="3299" y="100"/>
                    <a:pt x="2558" y="36"/>
                  </a:cubicBezTo>
                  <a:cubicBezTo>
                    <a:pt x="2338" y="17"/>
                    <a:pt x="2113" y="0"/>
                    <a:pt x="1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1314050" y="3248700"/>
              <a:ext cx="98775" cy="64475"/>
            </a:xfrm>
            <a:custGeom>
              <a:avLst/>
              <a:gdLst/>
              <a:ahLst/>
              <a:cxnLst/>
              <a:rect l="l" t="t" r="r" b="b"/>
              <a:pathLst>
                <a:path w="3951" h="2579" extrusionOk="0">
                  <a:moveTo>
                    <a:pt x="2812" y="1"/>
                  </a:moveTo>
                  <a:cubicBezTo>
                    <a:pt x="1894" y="1"/>
                    <a:pt x="657" y="799"/>
                    <a:pt x="321" y="1329"/>
                  </a:cubicBezTo>
                  <a:cubicBezTo>
                    <a:pt x="0" y="1834"/>
                    <a:pt x="437" y="2578"/>
                    <a:pt x="1007" y="2578"/>
                  </a:cubicBezTo>
                  <a:cubicBezTo>
                    <a:pt x="1086" y="2578"/>
                    <a:pt x="1166" y="2564"/>
                    <a:pt x="1248" y="2534"/>
                  </a:cubicBezTo>
                  <a:cubicBezTo>
                    <a:pt x="1845" y="2311"/>
                    <a:pt x="2377" y="1860"/>
                    <a:pt x="2943" y="1553"/>
                  </a:cubicBezTo>
                  <a:cubicBezTo>
                    <a:pt x="3265" y="1379"/>
                    <a:pt x="3950" y="930"/>
                    <a:pt x="3688" y="462"/>
                  </a:cubicBezTo>
                  <a:cubicBezTo>
                    <a:pt x="3502" y="131"/>
                    <a:pt x="3183" y="1"/>
                    <a:pt x="2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496975" y="3428975"/>
              <a:ext cx="61225" cy="72000"/>
            </a:xfrm>
            <a:custGeom>
              <a:avLst/>
              <a:gdLst/>
              <a:ahLst/>
              <a:cxnLst/>
              <a:rect l="l" t="t" r="r" b="b"/>
              <a:pathLst>
                <a:path w="2449" h="2880" extrusionOk="0">
                  <a:moveTo>
                    <a:pt x="2119" y="1"/>
                  </a:moveTo>
                  <a:cubicBezTo>
                    <a:pt x="2109" y="1"/>
                    <a:pt x="2100" y="1"/>
                    <a:pt x="2091" y="2"/>
                  </a:cubicBezTo>
                  <a:cubicBezTo>
                    <a:pt x="1563" y="75"/>
                    <a:pt x="1368" y="307"/>
                    <a:pt x="1058" y="718"/>
                  </a:cubicBezTo>
                  <a:cubicBezTo>
                    <a:pt x="810" y="1044"/>
                    <a:pt x="580" y="1384"/>
                    <a:pt x="363" y="1730"/>
                  </a:cubicBezTo>
                  <a:cubicBezTo>
                    <a:pt x="1" y="2314"/>
                    <a:pt x="567" y="2880"/>
                    <a:pt x="1092" y="2880"/>
                  </a:cubicBezTo>
                  <a:cubicBezTo>
                    <a:pt x="1324" y="2880"/>
                    <a:pt x="1548" y="2769"/>
                    <a:pt x="1680" y="2500"/>
                  </a:cubicBezTo>
                  <a:cubicBezTo>
                    <a:pt x="1875" y="2106"/>
                    <a:pt x="2047" y="1703"/>
                    <a:pt x="2206" y="1294"/>
                  </a:cubicBezTo>
                  <a:cubicBezTo>
                    <a:pt x="2392" y="820"/>
                    <a:pt x="2449" y="531"/>
                    <a:pt x="2236" y="62"/>
                  </a:cubicBezTo>
                  <a:cubicBezTo>
                    <a:pt x="2214" y="15"/>
                    <a:pt x="2165" y="1"/>
                    <a:pt x="2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677700" y="3454750"/>
              <a:ext cx="45950" cy="107825"/>
            </a:xfrm>
            <a:custGeom>
              <a:avLst/>
              <a:gdLst/>
              <a:ahLst/>
              <a:cxnLst/>
              <a:rect l="l" t="t" r="r" b="b"/>
              <a:pathLst>
                <a:path w="1838" h="4313" extrusionOk="0">
                  <a:moveTo>
                    <a:pt x="1525" y="1"/>
                  </a:moveTo>
                  <a:cubicBezTo>
                    <a:pt x="1486" y="1"/>
                    <a:pt x="1447" y="10"/>
                    <a:pt x="1414" y="28"/>
                  </a:cubicBezTo>
                  <a:cubicBezTo>
                    <a:pt x="279" y="682"/>
                    <a:pt x="1" y="2576"/>
                    <a:pt x="171" y="3753"/>
                  </a:cubicBezTo>
                  <a:cubicBezTo>
                    <a:pt x="227" y="4140"/>
                    <a:pt x="529" y="4313"/>
                    <a:pt x="850" y="4313"/>
                  </a:cubicBezTo>
                  <a:cubicBezTo>
                    <a:pt x="1261" y="4313"/>
                    <a:pt x="1705" y="4029"/>
                    <a:pt x="1701" y="3547"/>
                  </a:cubicBezTo>
                  <a:cubicBezTo>
                    <a:pt x="1697" y="2933"/>
                    <a:pt x="1623" y="2341"/>
                    <a:pt x="1680" y="1724"/>
                  </a:cubicBezTo>
                  <a:cubicBezTo>
                    <a:pt x="1728" y="1194"/>
                    <a:pt x="1837" y="692"/>
                    <a:pt x="1744" y="163"/>
                  </a:cubicBezTo>
                  <a:cubicBezTo>
                    <a:pt x="1727" y="58"/>
                    <a:pt x="1624" y="1"/>
                    <a:pt x="1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2090625" y="3077850"/>
              <a:ext cx="104925" cy="44025"/>
            </a:xfrm>
            <a:custGeom>
              <a:avLst/>
              <a:gdLst/>
              <a:ahLst/>
              <a:cxnLst/>
              <a:rect l="l" t="t" r="r" b="b"/>
              <a:pathLst>
                <a:path w="4197" h="1761" extrusionOk="0">
                  <a:moveTo>
                    <a:pt x="2036" y="0"/>
                  </a:moveTo>
                  <a:cubicBezTo>
                    <a:pt x="1290" y="0"/>
                    <a:pt x="519" y="155"/>
                    <a:pt x="137" y="693"/>
                  </a:cubicBezTo>
                  <a:cubicBezTo>
                    <a:pt x="0" y="884"/>
                    <a:pt x="97" y="1204"/>
                    <a:pt x="299" y="1309"/>
                  </a:cubicBezTo>
                  <a:cubicBezTo>
                    <a:pt x="566" y="1448"/>
                    <a:pt x="847" y="1456"/>
                    <a:pt x="1135" y="1456"/>
                  </a:cubicBezTo>
                  <a:cubicBezTo>
                    <a:pt x="1169" y="1456"/>
                    <a:pt x="1204" y="1456"/>
                    <a:pt x="1238" y="1456"/>
                  </a:cubicBezTo>
                  <a:cubicBezTo>
                    <a:pt x="1326" y="1456"/>
                    <a:pt x="1413" y="1456"/>
                    <a:pt x="1502" y="1461"/>
                  </a:cubicBezTo>
                  <a:cubicBezTo>
                    <a:pt x="1943" y="1486"/>
                    <a:pt x="2372" y="1595"/>
                    <a:pt x="2795" y="1722"/>
                  </a:cubicBezTo>
                  <a:cubicBezTo>
                    <a:pt x="2881" y="1748"/>
                    <a:pt x="2963" y="1760"/>
                    <a:pt x="3041" y="1760"/>
                  </a:cubicBezTo>
                  <a:cubicBezTo>
                    <a:pt x="3899" y="1760"/>
                    <a:pt x="4196" y="288"/>
                    <a:pt x="3238" y="115"/>
                  </a:cubicBezTo>
                  <a:cubicBezTo>
                    <a:pt x="2902" y="54"/>
                    <a:pt x="2474" y="0"/>
                    <a:pt x="2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7"/>
          <p:cNvGrpSpPr/>
          <p:nvPr/>
        </p:nvGrpSpPr>
        <p:grpSpPr>
          <a:xfrm>
            <a:off x="6258285" y="666555"/>
            <a:ext cx="906452" cy="653183"/>
            <a:chOff x="5310875" y="337375"/>
            <a:chExt cx="916225" cy="660225"/>
          </a:xfrm>
        </p:grpSpPr>
        <p:sp>
          <p:nvSpPr>
            <p:cNvPr id="313" name="Google Shape;313;p37"/>
            <p:cNvSpPr/>
            <p:nvPr/>
          </p:nvSpPr>
          <p:spPr>
            <a:xfrm>
              <a:off x="5310875" y="337375"/>
              <a:ext cx="916225" cy="660225"/>
            </a:xfrm>
            <a:custGeom>
              <a:avLst/>
              <a:gdLst/>
              <a:ahLst/>
              <a:cxnLst/>
              <a:rect l="l" t="t" r="r" b="b"/>
              <a:pathLst>
                <a:path w="36649" h="26409" extrusionOk="0">
                  <a:moveTo>
                    <a:pt x="22990" y="1502"/>
                  </a:moveTo>
                  <a:cubicBezTo>
                    <a:pt x="24636" y="1502"/>
                    <a:pt x="26251" y="1775"/>
                    <a:pt x="27734" y="2504"/>
                  </a:cubicBezTo>
                  <a:cubicBezTo>
                    <a:pt x="34704" y="5931"/>
                    <a:pt x="35360" y="15588"/>
                    <a:pt x="28935" y="19943"/>
                  </a:cubicBezTo>
                  <a:cubicBezTo>
                    <a:pt x="28675" y="20118"/>
                    <a:pt x="28439" y="20497"/>
                    <a:pt x="28574" y="20826"/>
                  </a:cubicBezTo>
                  <a:cubicBezTo>
                    <a:pt x="29254" y="22480"/>
                    <a:pt x="30274" y="23815"/>
                    <a:pt x="31605" y="24830"/>
                  </a:cubicBezTo>
                  <a:cubicBezTo>
                    <a:pt x="29557" y="24651"/>
                    <a:pt x="27668" y="23543"/>
                    <a:pt x="26518" y="21715"/>
                  </a:cubicBezTo>
                  <a:cubicBezTo>
                    <a:pt x="26364" y="21470"/>
                    <a:pt x="26128" y="21352"/>
                    <a:pt x="25885" y="21352"/>
                  </a:cubicBezTo>
                  <a:cubicBezTo>
                    <a:pt x="25695" y="21352"/>
                    <a:pt x="25502" y="21424"/>
                    <a:pt x="25338" y="21563"/>
                  </a:cubicBezTo>
                  <a:cubicBezTo>
                    <a:pt x="22839" y="23686"/>
                    <a:pt x="19493" y="24773"/>
                    <a:pt x="16164" y="24773"/>
                  </a:cubicBezTo>
                  <a:cubicBezTo>
                    <a:pt x="11835" y="24773"/>
                    <a:pt x="7535" y="22936"/>
                    <a:pt x="5160" y="19152"/>
                  </a:cubicBezTo>
                  <a:cubicBezTo>
                    <a:pt x="2622" y="15107"/>
                    <a:pt x="4899" y="10120"/>
                    <a:pt x="7851" y="6959"/>
                  </a:cubicBezTo>
                  <a:cubicBezTo>
                    <a:pt x="8283" y="6499"/>
                    <a:pt x="8743" y="6066"/>
                    <a:pt x="9230" y="5662"/>
                  </a:cubicBezTo>
                  <a:cubicBezTo>
                    <a:pt x="11347" y="4267"/>
                    <a:pt x="13707" y="3260"/>
                    <a:pt x="16182" y="2604"/>
                  </a:cubicBezTo>
                  <a:cubicBezTo>
                    <a:pt x="18320" y="2038"/>
                    <a:pt x="20684" y="1502"/>
                    <a:pt x="22990" y="1502"/>
                  </a:cubicBezTo>
                  <a:close/>
                  <a:moveTo>
                    <a:pt x="22921" y="0"/>
                  </a:moveTo>
                  <a:cubicBezTo>
                    <a:pt x="20883" y="0"/>
                    <a:pt x="18812" y="363"/>
                    <a:pt x="16843" y="849"/>
                  </a:cubicBezTo>
                  <a:cubicBezTo>
                    <a:pt x="15554" y="1167"/>
                    <a:pt x="14293" y="1584"/>
                    <a:pt x="13082" y="2104"/>
                  </a:cubicBezTo>
                  <a:cubicBezTo>
                    <a:pt x="6225" y="4767"/>
                    <a:pt x="1" y="12892"/>
                    <a:pt x="3814" y="19616"/>
                  </a:cubicBezTo>
                  <a:cubicBezTo>
                    <a:pt x="6346" y="24082"/>
                    <a:pt x="11197" y="26196"/>
                    <a:pt x="16102" y="26196"/>
                  </a:cubicBezTo>
                  <a:cubicBezTo>
                    <a:pt x="19536" y="26196"/>
                    <a:pt x="22996" y="25160"/>
                    <a:pt x="25706" y="23169"/>
                  </a:cubicBezTo>
                  <a:cubicBezTo>
                    <a:pt x="27286" y="25232"/>
                    <a:pt x="29698" y="26409"/>
                    <a:pt x="32242" y="26409"/>
                  </a:cubicBezTo>
                  <a:cubicBezTo>
                    <a:pt x="32931" y="26409"/>
                    <a:pt x="33630" y="26323"/>
                    <a:pt x="34324" y="26144"/>
                  </a:cubicBezTo>
                  <a:cubicBezTo>
                    <a:pt x="35137" y="25935"/>
                    <a:pt x="34984" y="24910"/>
                    <a:pt x="34324" y="24641"/>
                  </a:cubicBezTo>
                  <a:cubicBezTo>
                    <a:pt x="32541" y="23914"/>
                    <a:pt x="31137" y="22589"/>
                    <a:pt x="30302" y="20875"/>
                  </a:cubicBezTo>
                  <a:cubicBezTo>
                    <a:pt x="36648" y="16007"/>
                    <a:pt x="36480" y="6187"/>
                    <a:pt x="29567" y="1774"/>
                  </a:cubicBezTo>
                  <a:cubicBezTo>
                    <a:pt x="27529" y="473"/>
                    <a:pt x="25246" y="0"/>
                    <a:pt x="22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603850" y="729950"/>
              <a:ext cx="44325" cy="37875"/>
            </a:xfrm>
            <a:custGeom>
              <a:avLst/>
              <a:gdLst/>
              <a:ahLst/>
              <a:cxnLst/>
              <a:rect l="l" t="t" r="r" b="b"/>
              <a:pathLst>
                <a:path w="1773" h="1515" extrusionOk="0">
                  <a:moveTo>
                    <a:pt x="894" y="0"/>
                  </a:moveTo>
                  <a:cubicBezTo>
                    <a:pt x="405" y="0"/>
                    <a:pt x="1" y="547"/>
                    <a:pt x="280" y="1044"/>
                  </a:cubicBezTo>
                  <a:cubicBezTo>
                    <a:pt x="405" y="1267"/>
                    <a:pt x="569" y="1455"/>
                    <a:pt x="836" y="1501"/>
                  </a:cubicBezTo>
                  <a:cubicBezTo>
                    <a:pt x="890" y="1510"/>
                    <a:pt x="942" y="1514"/>
                    <a:pt x="992" y="1514"/>
                  </a:cubicBezTo>
                  <a:cubicBezTo>
                    <a:pt x="1457" y="1514"/>
                    <a:pt x="1772" y="1142"/>
                    <a:pt x="1689" y="648"/>
                  </a:cubicBezTo>
                  <a:cubicBezTo>
                    <a:pt x="1644" y="385"/>
                    <a:pt x="1454" y="215"/>
                    <a:pt x="1232" y="91"/>
                  </a:cubicBezTo>
                  <a:cubicBezTo>
                    <a:pt x="1120" y="28"/>
                    <a:pt x="1004" y="0"/>
                    <a:pt x="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5700025" y="697375"/>
              <a:ext cx="60225" cy="53675"/>
            </a:xfrm>
            <a:custGeom>
              <a:avLst/>
              <a:gdLst/>
              <a:ahLst/>
              <a:cxnLst/>
              <a:rect l="l" t="t" r="r" b="b"/>
              <a:pathLst>
                <a:path w="2409" h="2147" extrusionOk="0">
                  <a:moveTo>
                    <a:pt x="1180" y="1"/>
                  </a:moveTo>
                  <a:cubicBezTo>
                    <a:pt x="1097" y="1"/>
                    <a:pt x="1013" y="11"/>
                    <a:pt x="927" y="34"/>
                  </a:cubicBezTo>
                  <a:cubicBezTo>
                    <a:pt x="386" y="183"/>
                    <a:pt x="0" y="802"/>
                    <a:pt x="178" y="1352"/>
                  </a:cubicBezTo>
                  <a:cubicBezTo>
                    <a:pt x="321" y="1795"/>
                    <a:pt x="742" y="2147"/>
                    <a:pt x="1208" y="2147"/>
                  </a:cubicBezTo>
                  <a:cubicBezTo>
                    <a:pt x="1303" y="2147"/>
                    <a:pt x="1399" y="2132"/>
                    <a:pt x="1495" y="2101"/>
                  </a:cubicBezTo>
                  <a:cubicBezTo>
                    <a:pt x="2043" y="1923"/>
                    <a:pt x="2408" y="1365"/>
                    <a:pt x="2244" y="783"/>
                  </a:cubicBezTo>
                  <a:cubicBezTo>
                    <a:pt x="2231" y="741"/>
                    <a:pt x="2219" y="700"/>
                    <a:pt x="2209" y="658"/>
                  </a:cubicBezTo>
                  <a:cubicBezTo>
                    <a:pt x="2137" y="379"/>
                    <a:pt x="1900" y="141"/>
                    <a:pt x="1621" y="69"/>
                  </a:cubicBezTo>
                  <a:cubicBezTo>
                    <a:pt x="1473" y="32"/>
                    <a:pt x="1328" y="1"/>
                    <a:pt x="1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5785025" y="670025"/>
              <a:ext cx="64550" cy="50050"/>
            </a:xfrm>
            <a:custGeom>
              <a:avLst/>
              <a:gdLst/>
              <a:ahLst/>
              <a:cxnLst/>
              <a:rect l="l" t="t" r="r" b="b"/>
              <a:pathLst>
                <a:path w="2582" h="2002" extrusionOk="0">
                  <a:moveTo>
                    <a:pt x="1291" y="1"/>
                  </a:moveTo>
                  <a:cubicBezTo>
                    <a:pt x="3" y="1"/>
                    <a:pt x="1" y="2002"/>
                    <a:pt x="1291" y="2002"/>
                  </a:cubicBezTo>
                  <a:cubicBezTo>
                    <a:pt x="2579" y="2002"/>
                    <a:pt x="2581" y="1"/>
                    <a:pt x="1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5887850" y="638500"/>
              <a:ext cx="56125" cy="43525"/>
            </a:xfrm>
            <a:custGeom>
              <a:avLst/>
              <a:gdLst/>
              <a:ahLst/>
              <a:cxnLst/>
              <a:rect l="l" t="t" r="r" b="b"/>
              <a:pathLst>
                <a:path w="2245" h="1741" extrusionOk="0">
                  <a:moveTo>
                    <a:pt x="1123" y="1"/>
                  </a:moveTo>
                  <a:cubicBezTo>
                    <a:pt x="0" y="1"/>
                    <a:pt x="0" y="1741"/>
                    <a:pt x="1123" y="1741"/>
                  </a:cubicBezTo>
                  <a:cubicBezTo>
                    <a:pt x="2242" y="1741"/>
                    <a:pt x="2244" y="1"/>
                    <a:pt x="1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318" name="Google Shape;318;p37"/>
          <p:cNvSpPr/>
          <p:nvPr/>
        </p:nvSpPr>
        <p:spPr>
          <a:xfrm>
            <a:off x="7620748" y="611334"/>
            <a:ext cx="770816" cy="763623"/>
          </a:xfrm>
          <a:custGeom>
            <a:avLst/>
            <a:gdLst/>
            <a:ahLst/>
            <a:cxnLst/>
            <a:rect l="l" t="t" r="r" b="b"/>
            <a:pathLst>
              <a:path w="29253" h="28980" extrusionOk="0">
                <a:moveTo>
                  <a:pt x="14143" y="2700"/>
                </a:moveTo>
                <a:lnTo>
                  <a:pt x="14143" y="2701"/>
                </a:lnTo>
                <a:cubicBezTo>
                  <a:pt x="14382" y="2879"/>
                  <a:pt x="14610" y="3071"/>
                  <a:pt x="14826" y="3275"/>
                </a:cubicBezTo>
                <a:cubicBezTo>
                  <a:pt x="16631" y="4989"/>
                  <a:pt x="17613" y="7527"/>
                  <a:pt x="17512" y="9952"/>
                </a:cubicBezTo>
                <a:cubicBezTo>
                  <a:pt x="16350" y="9553"/>
                  <a:pt x="15139" y="9334"/>
                  <a:pt x="13946" y="9334"/>
                </a:cubicBezTo>
                <a:cubicBezTo>
                  <a:pt x="13767" y="9334"/>
                  <a:pt x="13588" y="9339"/>
                  <a:pt x="13409" y="9349"/>
                </a:cubicBezTo>
                <a:cubicBezTo>
                  <a:pt x="12636" y="9391"/>
                  <a:pt x="11849" y="9550"/>
                  <a:pt x="11078" y="9803"/>
                </a:cubicBezTo>
                <a:cubicBezTo>
                  <a:pt x="11026" y="7418"/>
                  <a:pt x="12076" y="4911"/>
                  <a:pt x="13651" y="3031"/>
                </a:cubicBezTo>
                <a:cubicBezTo>
                  <a:pt x="13812" y="2912"/>
                  <a:pt x="13976" y="2804"/>
                  <a:pt x="14143" y="2700"/>
                </a:cubicBezTo>
                <a:close/>
                <a:moveTo>
                  <a:pt x="13886" y="10716"/>
                </a:moveTo>
                <a:cubicBezTo>
                  <a:pt x="14821" y="10716"/>
                  <a:pt x="15765" y="10856"/>
                  <a:pt x="16686" y="11136"/>
                </a:cubicBezTo>
                <a:cubicBezTo>
                  <a:pt x="16903" y="11202"/>
                  <a:pt x="17115" y="11275"/>
                  <a:pt x="17324" y="11354"/>
                </a:cubicBezTo>
                <a:cubicBezTo>
                  <a:pt x="16955" y="12973"/>
                  <a:pt x="16048" y="14448"/>
                  <a:pt x="14512" y="15473"/>
                </a:cubicBezTo>
                <a:cubicBezTo>
                  <a:pt x="14486" y="15490"/>
                  <a:pt x="14459" y="15506"/>
                  <a:pt x="14432" y="15523"/>
                </a:cubicBezTo>
                <a:cubicBezTo>
                  <a:pt x="13538" y="14957"/>
                  <a:pt x="12753" y="14234"/>
                  <a:pt x="12162" y="13355"/>
                </a:cubicBezTo>
                <a:cubicBezTo>
                  <a:pt x="11692" y="12657"/>
                  <a:pt x="11390" y="11899"/>
                  <a:pt x="11225" y="11110"/>
                </a:cubicBezTo>
                <a:cubicBezTo>
                  <a:pt x="12088" y="10847"/>
                  <a:pt x="12983" y="10716"/>
                  <a:pt x="13886" y="10716"/>
                </a:cubicBezTo>
                <a:close/>
                <a:moveTo>
                  <a:pt x="18312" y="1537"/>
                </a:moveTo>
                <a:cubicBezTo>
                  <a:pt x="20093" y="1537"/>
                  <a:pt x="21942" y="2089"/>
                  <a:pt x="23631" y="3166"/>
                </a:cubicBezTo>
                <a:cubicBezTo>
                  <a:pt x="27706" y="5766"/>
                  <a:pt x="28613" y="11589"/>
                  <a:pt x="24959" y="14979"/>
                </a:cubicBezTo>
                <a:cubicBezTo>
                  <a:pt x="24699" y="15219"/>
                  <a:pt x="24420" y="15438"/>
                  <a:pt x="24127" y="15635"/>
                </a:cubicBezTo>
                <a:cubicBezTo>
                  <a:pt x="23065" y="13370"/>
                  <a:pt x="21068" y="11550"/>
                  <a:pt x="18752" y="10457"/>
                </a:cubicBezTo>
                <a:cubicBezTo>
                  <a:pt x="19023" y="7350"/>
                  <a:pt x="17700" y="4138"/>
                  <a:pt x="15330" y="2098"/>
                </a:cubicBezTo>
                <a:cubicBezTo>
                  <a:pt x="16271" y="1722"/>
                  <a:pt x="17280" y="1537"/>
                  <a:pt x="18312" y="1537"/>
                </a:cubicBezTo>
                <a:close/>
                <a:moveTo>
                  <a:pt x="9622" y="1191"/>
                </a:moveTo>
                <a:cubicBezTo>
                  <a:pt x="10716" y="1191"/>
                  <a:pt x="11799" y="1430"/>
                  <a:pt x="12794" y="1893"/>
                </a:cubicBezTo>
                <a:cubicBezTo>
                  <a:pt x="11658" y="2800"/>
                  <a:pt x="10851" y="4091"/>
                  <a:pt x="10636" y="5807"/>
                </a:cubicBezTo>
                <a:cubicBezTo>
                  <a:pt x="10620" y="5931"/>
                  <a:pt x="10693" y="6020"/>
                  <a:pt x="10792" y="6065"/>
                </a:cubicBezTo>
                <a:cubicBezTo>
                  <a:pt x="10315" y="7423"/>
                  <a:pt x="10088" y="8858"/>
                  <a:pt x="10132" y="10167"/>
                </a:cubicBezTo>
                <a:cubicBezTo>
                  <a:pt x="7489" y="11328"/>
                  <a:pt x="5198" y="13597"/>
                  <a:pt x="4538" y="16234"/>
                </a:cubicBezTo>
                <a:lnTo>
                  <a:pt x="4538" y="16235"/>
                </a:lnTo>
                <a:cubicBezTo>
                  <a:pt x="3803" y="15782"/>
                  <a:pt x="3172" y="15179"/>
                  <a:pt x="2686" y="14467"/>
                </a:cubicBezTo>
                <a:cubicBezTo>
                  <a:pt x="535" y="11329"/>
                  <a:pt x="1003" y="6440"/>
                  <a:pt x="3533" y="3553"/>
                </a:cubicBezTo>
                <a:cubicBezTo>
                  <a:pt x="3546" y="3555"/>
                  <a:pt x="3559" y="3556"/>
                  <a:pt x="3573" y="3556"/>
                </a:cubicBezTo>
                <a:cubicBezTo>
                  <a:pt x="3623" y="3556"/>
                  <a:pt x="3673" y="3543"/>
                  <a:pt x="3717" y="3516"/>
                </a:cubicBezTo>
                <a:cubicBezTo>
                  <a:pt x="5532" y="2476"/>
                  <a:pt x="6944" y="1344"/>
                  <a:pt x="9136" y="1207"/>
                </a:cubicBezTo>
                <a:cubicBezTo>
                  <a:pt x="9298" y="1196"/>
                  <a:pt x="9460" y="1191"/>
                  <a:pt x="9622" y="1191"/>
                </a:cubicBezTo>
                <a:close/>
                <a:moveTo>
                  <a:pt x="18507" y="11885"/>
                </a:moveTo>
                <a:cubicBezTo>
                  <a:pt x="20445" y="12900"/>
                  <a:pt x="21976" y="14481"/>
                  <a:pt x="22813" y="16335"/>
                </a:cubicBezTo>
                <a:cubicBezTo>
                  <a:pt x="21780" y="16759"/>
                  <a:pt x="20647" y="16964"/>
                  <a:pt x="19504" y="16964"/>
                </a:cubicBezTo>
                <a:cubicBezTo>
                  <a:pt x="18187" y="16964"/>
                  <a:pt x="16856" y="16692"/>
                  <a:pt x="15649" y="16169"/>
                </a:cubicBezTo>
                <a:cubicBezTo>
                  <a:pt x="16800" y="15293"/>
                  <a:pt x="17727" y="14157"/>
                  <a:pt x="18254" y="12714"/>
                </a:cubicBezTo>
                <a:lnTo>
                  <a:pt x="18254" y="12715"/>
                </a:lnTo>
                <a:cubicBezTo>
                  <a:pt x="18352" y="12443"/>
                  <a:pt x="18438" y="12166"/>
                  <a:pt x="18507" y="11885"/>
                </a:cubicBezTo>
                <a:close/>
                <a:moveTo>
                  <a:pt x="10357" y="11801"/>
                </a:moveTo>
                <a:cubicBezTo>
                  <a:pt x="10814" y="13567"/>
                  <a:pt x="11948" y="15027"/>
                  <a:pt x="13414" y="16108"/>
                </a:cubicBezTo>
                <a:lnTo>
                  <a:pt x="13414" y="16109"/>
                </a:lnTo>
                <a:cubicBezTo>
                  <a:pt x="11937" y="16849"/>
                  <a:pt x="10221" y="17287"/>
                  <a:pt x="8552" y="17287"/>
                </a:cubicBezTo>
                <a:cubicBezTo>
                  <a:pt x="7559" y="17287"/>
                  <a:pt x="6583" y="17132"/>
                  <a:pt x="5684" y="16794"/>
                </a:cubicBezTo>
                <a:cubicBezTo>
                  <a:pt x="6276" y="14376"/>
                  <a:pt x="8033" y="12813"/>
                  <a:pt x="10357" y="11801"/>
                </a:cubicBezTo>
                <a:close/>
                <a:moveTo>
                  <a:pt x="14597" y="16860"/>
                </a:moveTo>
                <a:cubicBezTo>
                  <a:pt x="16211" y="17742"/>
                  <a:pt x="18071" y="18226"/>
                  <a:pt x="19836" y="18239"/>
                </a:cubicBezTo>
                <a:cubicBezTo>
                  <a:pt x="19855" y="18239"/>
                  <a:pt x="19875" y="18239"/>
                  <a:pt x="19894" y="18239"/>
                </a:cubicBezTo>
                <a:cubicBezTo>
                  <a:pt x="21057" y="18239"/>
                  <a:pt x="22193" y="17983"/>
                  <a:pt x="23243" y="17533"/>
                </a:cubicBezTo>
                <a:lnTo>
                  <a:pt x="23243" y="17533"/>
                </a:lnTo>
                <a:cubicBezTo>
                  <a:pt x="23754" y="19405"/>
                  <a:pt x="23580" y="21466"/>
                  <a:pt x="22464" y="23460"/>
                </a:cubicBezTo>
                <a:cubicBezTo>
                  <a:pt x="20882" y="26284"/>
                  <a:pt x="18005" y="27654"/>
                  <a:pt x="15044" y="27654"/>
                </a:cubicBezTo>
                <a:cubicBezTo>
                  <a:pt x="13094" y="27654"/>
                  <a:pt x="11108" y="27060"/>
                  <a:pt x="9432" y="25894"/>
                </a:cubicBezTo>
                <a:cubicBezTo>
                  <a:pt x="7730" y="24710"/>
                  <a:pt x="6408" y="22914"/>
                  <a:pt x="5813" y="20917"/>
                </a:cubicBezTo>
                <a:cubicBezTo>
                  <a:pt x="5908" y="20794"/>
                  <a:pt x="5926" y="20630"/>
                  <a:pt x="5860" y="20490"/>
                </a:cubicBezTo>
                <a:lnTo>
                  <a:pt x="5860" y="20490"/>
                </a:lnTo>
                <a:lnTo>
                  <a:pt x="5861" y="20491"/>
                </a:lnTo>
                <a:cubicBezTo>
                  <a:pt x="5707" y="20141"/>
                  <a:pt x="5589" y="19777"/>
                  <a:pt x="5511" y="19402"/>
                </a:cubicBezTo>
                <a:cubicBezTo>
                  <a:pt x="5467" y="18994"/>
                  <a:pt x="5455" y="18582"/>
                  <a:pt x="5478" y="18171"/>
                </a:cubicBezTo>
                <a:cubicBezTo>
                  <a:pt x="5480" y="18134"/>
                  <a:pt x="5485" y="18100"/>
                  <a:pt x="5488" y="18063"/>
                </a:cubicBezTo>
                <a:cubicBezTo>
                  <a:pt x="6301" y="18358"/>
                  <a:pt x="7183" y="18520"/>
                  <a:pt x="8115" y="18520"/>
                </a:cubicBezTo>
                <a:cubicBezTo>
                  <a:pt x="8208" y="18520"/>
                  <a:pt x="8302" y="18518"/>
                  <a:pt x="8396" y="18515"/>
                </a:cubicBezTo>
                <a:cubicBezTo>
                  <a:pt x="10491" y="18442"/>
                  <a:pt x="12735" y="17924"/>
                  <a:pt x="14597" y="16860"/>
                </a:cubicBezTo>
                <a:close/>
                <a:moveTo>
                  <a:pt x="9193" y="1"/>
                </a:moveTo>
                <a:cubicBezTo>
                  <a:pt x="6999" y="1"/>
                  <a:pt x="4863" y="714"/>
                  <a:pt x="3713" y="2437"/>
                </a:cubicBezTo>
                <a:cubicBezTo>
                  <a:pt x="1187" y="4294"/>
                  <a:pt x="0" y="7949"/>
                  <a:pt x="275" y="10991"/>
                </a:cubicBezTo>
                <a:cubicBezTo>
                  <a:pt x="530" y="13822"/>
                  <a:pt x="2073" y="16256"/>
                  <a:pt x="4353" y="17543"/>
                </a:cubicBezTo>
                <a:cubicBezTo>
                  <a:pt x="4334" y="18048"/>
                  <a:pt x="4379" y="18553"/>
                  <a:pt x="4485" y="19048"/>
                </a:cubicBezTo>
                <a:cubicBezTo>
                  <a:pt x="4501" y="20156"/>
                  <a:pt x="4704" y="21244"/>
                  <a:pt x="5099" y="22206"/>
                </a:cubicBezTo>
                <a:cubicBezTo>
                  <a:pt x="6782" y="26306"/>
                  <a:pt x="10993" y="28980"/>
                  <a:pt x="15346" y="28980"/>
                </a:cubicBezTo>
                <a:cubicBezTo>
                  <a:pt x="16130" y="28980"/>
                  <a:pt x="16918" y="28893"/>
                  <a:pt x="17698" y="28712"/>
                </a:cubicBezTo>
                <a:cubicBezTo>
                  <a:pt x="22311" y="27642"/>
                  <a:pt x="25477" y="22829"/>
                  <a:pt x="24876" y="18171"/>
                </a:cubicBezTo>
                <a:cubicBezTo>
                  <a:pt x="24815" y="17713"/>
                  <a:pt x="24717" y="17260"/>
                  <a:pt x="24582" y="16818"/>
                </a:cubicBezTo>
                <a:cubicBezTo>
                  <a:pt x="26550" y="15547"/>
                  <a:pt x="28024" y="13524"/>
                  <a:pt x="28441" y="11154"/>
                </a:cubicBezTo>
                <a:cubicBezTo>
                  <a:pt x="29253" y="6545"/>
                  <a:pt x="26353" y="2608"/>
                  <a:pt x="22191" y="938"/>
                </a:cubicBezTo>
                <a:cubicBezTo>
                  <a:pt x="20987" y="455"/>
                  <a:pt x="19607" y="199"/>
                  <a:pt x="18228" y="199"/>
                </a:cubicBezTo>
                <a:cubicBezTo>
                  <a:pt x="16729" y="199"/>
                  <a:pt x="15231" y="502"/>
                  <a:pt x="13964" y="1145"/>
                </a:cubicBezTo>
                <a:cubicBezTo>
                  <a:pt x="12626" y="428"/>
                  <a:pt x="10892" y="1"/>
                  <a:pt x="91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sz="1867" kern="0">
              <a:solidFill>
                <a:srgbClr val="000000"/>
              </a:solidFill>
              <a:cs typeface="Arial"/>
              <a:sym typeface="Arial"/>
            </a:endParaRPr>
          </a:p>
        </p:txBody>
      </p:sp>
      <p:sp>
        <p:nvSpPr>
          <p:cNvPr id="34" name="Google Shape;294;p37"/>
          <p:cNvSpPr txBox="1">
            <a:spLocks/>
          </p:cNvSpPr>
          <p:nvPr/>
        </p:nvSpPr>
        <p:spPr>
          <a:xfrm>
            <a:off x="1173934" y="3947126"/>
            <a:ext cx="31108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Concert One"/>
              <a:buNone/>
              <a:defRPr sz="2667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B44141"/>
              </a:buClr>
            </a:pPr>
            <a:r>
              <a:rPr lang="es-PE" kern="0" dirty="0" smtClean="0">
                <a:solidFill>
                  <a:srgbClr val="B44141"/>
                </a:solidFill>
              </a:rPr>
              <a:t>Conductual </a:t>
            </a:r>
            <a:endParaRPr lang="es-PE" kern="0" dirty="0">
              <a:solidFill>
                <a:srgbClr val="B44141"/>
              </a:solidFill>
            </a:endParaRPr>
          </a:p>
        </p:txBody>
      </p:sp>
      <p:pic>
        <p:nvPicPr>
          <p:cNvPr id="36" name="Google Shape;436;p44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10800000">
            <a:off x="-1074698" y="3722687"/>
            <a:ext cx="2669214" cy="103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56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315027">
            <a:off x="2362554" y="1724361"/>
            <a:ext cx="2257679" cy="387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5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3886" y="1319738"/>
            <a:ext cx="2565284" cy="173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56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560" y="3299189"/>
            <a:ext cx="2565284" cy="1738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 rot="427882">
            <a:off x="4078696" y="2973324"/>
            <a:ext cx="2426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>
                <a:latin typeface="Calibri" panose="020F0502020204030204" pitchFamily="34" charset="0"/>
              </a:rPr>
              <a:t>Ocasiones, beneficios, estatus del usuario, frecuencia de uso,</a:t>
            </a:r>
          </a:p>
          <a:p>
            <a:r>
              <a:rPr lang="es-PE" dirty="0">
                <a:latin typeface="Calibri" panose="020F0502020204030204" pitchFamily="34" charset="0"/>
              </a:rPr>
              <a:t>lealtad de marca.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350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734096" y="538162"/>
            <a:ext cx="11274425" cy="846138"/>
          </a:xfrm>
        </p:spPr>
        <p:txBody>
          <a:bodyPr>
            <a:normAutofit fontScale="90000"/>
          </a:bodyPr>
          <a:lstStyle/>
          <a:p>
            <a:pPr algn="l"/>
            <a:r>
              <a:rPr lang="es-MX" sz="4800" b="1" dirty="0" smtClean="0"/>
              <a:t>CARACTERÍSTICAS DEL SERVICIO</a:t>
            </a:r>
            <a:endParaRPr lang="en-US" sz="4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566670" y="1763712"/>
            <a:ext cx="11274425" cy="5094288"/>
          </a:xfrm>
        </p:spPr>
        <p:txBody>
          <a:bodyPr/>
          <a:lstStyle/>
          <a:p>
            <a:pPr algn="l"/>
            <a:r>
              <a:rPr lang="es-MX" dirty="0" smtClean="0"/>
              <a:t>Es una aplicación para celulares que ayudará a las personas para poder encontrar las mejores  tasas de crédito del mercado para la obtención de sus préstamos requeridos y también en cuanto a colocación de sus ahorros que quieran realizar, dará información detallada y oportuna sobre los beneficios y desventajas de las entidades del sistema financiero.</a:t>
            </a:r>
          </a:p>
          <a:p>
            <a:pPr algn="l"/>
            <a:r>
              <a:rPr lang="es-MX" dirty="0" smtClean="0"/>
              <a:t> Además, como usuario de </a:t>
            </a:r>
            <a:r>
              <a:rPr lang="es-MX" b="1" dirty="0" smtClean="0"/>
              <a:t>MULTIFINANZAS</a:t>
            </a:r>
            <a:r>
              <a:rPr lang="es-MX" dirty="0" smtClean="0"/>
              <a:t> recibirás.</a:t>
            </a:r>
          </a:p>
          <a:p>
            <a:pPr marL="342900" indent="-342900" algn="l">
              <a:buFontTx/>
              <a:buChar char="-"/>
            </a:pPr>
            <a:r>
              <a:rPr lang="es-MX" dirty="0" smtClean="0"/>
              <a:t>Educación financiera</a:t>
            </a:r>
          </a:p>
          <a:p>
            <a:pPr marL="342900" indent="-342900" algn="l">
              <a:buFontTx/>
              <a:buChar char="-"/>
            </a:pPr>
            <a:r>
              <a:rPr lang="es-MX" dirty="0" smtClean="0"/>
              <a:t>Noticias de índole económico y financiero</a:t>
            </a:r>
          </a:p>
          <a:p>
            <a:pPr marL="342900" indent="-342900" algn="l">
              <a:buFontTx/>
              <a:buChar char="-"/>
            </a:pPr>
            <a:r>
              <a:rPr lang="es-MX" dirty="0" smtClean="0"/>
              <a:t>Estado de cuentas y calificación crediticia</a:t>
            </a:r>
          </a:p>
          <a:p>
            <a:pPr marL="342900" indent="-342900" algn="l">
              <a:buFontTx/>
              <a:buChar char="-"/>
            </a:pPr>
            <a:endParaRPr lang="es-MX" dirty="0" smtClean="0"/>
          </a:p>
          <a:p>
            <a:pPr algn="l"/>
            <a:endParaRPr 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9838" y="3044305"/>
            <a:ext cx="2350183" cy="32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325453"/>
              </p:ext>
            </p:extLst>
          </p:nvPr>
        </p:nvGraphicFramePr>
        <p:xfrm>
          <a:off x="476520" y="931663"/>
          <a:ext cx="11545150" cy="5772088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309030">
                  <a:extLst>
                    <a:ext uri="{9D8B030D-6E8A-4147-A177-3AD203B41FA5}">
                      <a16:colId xmlns="" xmlns:a16="http://schemas.microsoft.com/office/drawing/2014/main" val="3460187550"/>
                    </a:ext>
                  </a:extLst>
                </a:gridCol>
                <a:gridCol w="2309030">
                  <a:extLst>
                    <a:ext uri="{9D8B030D-6E8A-4147-A177-3AD203B41FA5}">
                      <a16:colId xmlns="" xmlns:a16="http://schemas.microsoft.com/office/drawing/2014/main" val="1846482297"/>
                    </a:ext>
                  </a:extLst>
                </a:gridCol>
                <a:gridCol w="2309030">
                  <a:extLst>
                    <a:ext uri="{9D8B030D-6E8A-4147-A177-3AD203B41FA5}">
                      <a16:colId xmlns="" xmlns:a16="http://schemas.microsoft.com/office/drawing/2014/main" val="889137460"/>
                    </a:ext>
                  </a:extLst>
                </a:gridCol>
                <a:gridCol w="2309030">
                  <a:extLst>
                    <a:ext uri="{9D8B030D-6E8A-4147-A177-3AD203B41FA5}">
                      <a16:colId xmlns="" xmlns:a16="http://schemas.microsoft.com/office/drawing/2014/main" val="1674580846"/>
                    </a:ext>
                  </a:extLst>
                </a:gridCol>
                <a:gridCol w="2309030">
                  <a:extLst>
                    <a:ext uri="{9D8B030D-6E8A-4147-A177-3AD203B41FA5}">
                      <a16:colId xmlns="" xmlns:a16="http://schemas.microsoft.com/office/drawing/2014/main" val="1413125510"/>
                    </a:ext>
                  </a:extLst>
                </a:gridCol>
              </a:tblGrid>
              <a:tr h="14200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Tasa anual fija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Desde 7.50%</a:t>
                      </a:r>
                    </a:p>
                    <a:p>
                      <a:r>
                        <a:rPr lang="es-MX" dirty="0" smtClean="0"/>
                        <a:t>Plazo de hasta 25 años</a:t>
                      </a:r>
                      <a:endParaRPr 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TCEA(*) 12.47%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Crédito hasta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S/ 1,500,000</a:t>
                      </a:r>
                    </a:p>
                    <a:p>
                      <a:r>
                        <a:rPr lang="es-MX" dirty="0" smtClean="0"/>
                        <a:t>Financiamiento hasta del 90% del valor de la casa</a:t>
                      </a:r>
                      <a:endParaRPr lang="en-US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 smtClean="0">
                          <a:effectLst/>
                          <a:hlinkClick r:id="rId2"/>
                        </a:rPr>
                        <a:t>+ Información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613402"/>
                  </a:ext>
                </a:extLst>
              </a:tr>
              <a:tr h="14200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Tasa anual fija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Desde 12.25%</a:t>
                      </a:r>
                    </a:p>
                    <a:p>
                      <a:r>
                        <a:rPr lang="es-MX" dirty="0" smtClean="0"/>
                        <a:t>Plazos desde 1 año a 25 años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TCEA(*)13.50%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Crédito desde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S/ 15,000</a:t>
                      </a:r>
                    </a:p>
                    <a:p>
                      <a:r>
                        <a:rPr lang="es-MX" dirty="0" smtClean="0"/>
                        <a:t>Financiamiento hasta del 90% del valor de la casa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 smtClean="0">
                          <a:effectLst/>
                          <a:hlinkClick r:id="rId2"/>
                        </a:rPr>
                        <a:t>+ Información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25380520"/>
                  </a:ext>
                </a:extLst>
              </a:tr>
              <a:tr h="142005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Tasa anual fija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Desde 13.90%</a:t>
                      </a:r>
                    </a:p>
                    <a:p>
                      <a:r>
                        <a:rPr lang="es-MX" dirty="0" smtClean="0"/>
                        <a:t>Plazos desde 4 hasta 25 años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TCEA(*)13.46%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Crédito desde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S/ 32,000</a:t>
                      </a:r>
                    </a:p>
                    <a:p>
                      <a:r>
                        <a:rPr lang="es-MX" dirty="0" smtClean="0"/>
                        <a:t>Financiamiento hasta del 90% del valor de la casa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none" strike="noStrike" dirty="0" smtClean="0">
                          <a:effectLst/>
                          <a:hlinkClick r:id="rId2"/>
                        </a:rPr>
                        <a:t>+ Información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51717831"/>
                  </a:ext>
                </a:extLst>
              </a:tr>
              <a:tr h="120721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Tasa anual fija</a:t>
                      </a:r>
                    </a:p>
                    <a:p>
                      <a:pPr algn="l" fontAlgn="base"/>
                      <a:r>
                        <a:rPr lang="es-MX" dirty="0" smtClean="0">
                          <a:effectLst/>
                        </a:rPr>
                        <a:t>Desde 14.0%</a:t>
                      </a:r>
                    </a:p>
                    <a:p>
                      <a:r>
                        <a:rPr lang="es-MX" dirty="0" smtClean="0"/>
                        <a:t>Plazos hasta 20 años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TCEA(*)15.38%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effectLst/>
                        </a:rPr>
                        <a:t>Financiamiento hasta del 90% del valor de la casa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 smtClean="0">
                          <a:effectLst/>
                        </a:rPr>
                        <a:t>+ Información</a:t>
                      </a:r>
                      <a:endParaRPr lang="en-US" u="sng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75413637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 rot="877333">
            <a:off x="8238634" y="-5067"/>
            <a:ext cx="3547512" cy="2014411"/>
          </a:xfrm>
        </p:spPr>
        <p:txBody>
          <a:bodyPr>
            <a:normAutofit/>
          </a:bodyPr>
          <a:lstStyle/>
          <a:p>
            <a:r>
              <a:rPr lang="es-MX" sz="4000" b="1" dirty="0" smtClean="0"/>
              <a:t>Crédito Hip</a:t>
            </a:r>
            <a:r>
              <a:rPr lang="es-MX" sz="4000" b="1" dirty="0" smtClean="0">
                <a:solidFill>
                  <a:schemeClr val="bg1"/>
                </a:solidFill>
              </a:rPr>
              <a:t>otecario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5" y="1423148"/>
            <a:ext cx="1428750" cy="3810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55" y="2888808"/>
            <a:ext cx="1428750" cy="381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55" y="4384828"/>
            <a:ext cx="1428750" cy="38100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155" y="5690348"/>
            <a:ext cx="14287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712854"/>
            <a:ext cx="10515600" cy="898899"/>
          </a:xfrm>
        </p:spPr>
        <p:txBody>
          <a:bodyPr/>
          <a:lstStyle/>
          <a:p>
            <a:r>
              <a:rPr lang="es-MX" b="1" dirty="0" smtClean="0"/>
              <a:t>Educación Financiera</a:t>
            </a:r>
            <a:endParaRPr lang="en-US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54" y="1396861"/>
            <a:ext cx="8980463" cy="43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617538" y="1071563"/>
            <a:ext cx="11574462" cy="5473700"/>
          </a:xfrm>
        </p:spPr>
        <p:txBody>
          <a:bodyPr>
            <a:normAutofit fontScale="25000" lnSpcReduction="20000"/>
          </a:bodyPr>
          <a:lstStyle/>
          <a:p>
            <a:pPr marL="114300" indent="0" algn="l">
              <a:buNone/>
            </a:pPr>
            <a:r>
              <a:rPr lang="es-MX" sz="2500" b="1" dirty="0" smtClean="0"/>
              <a:t>                                                                                                 </a:t>
            </a:r>
            <a:r>
              <a:rPr lang="es-MX" sz="4800" b="1" dirty="0" smtClean="0"/>
              <a:t>           				            </a:t>
            </a:r>
            <a:r>
              <a:rPr lang="es-MX" sz="4800" b="1" dirty="0" smtClean="0">
                <a:solidFill>
                  <a:srgbClr val="C00000"/>
                </a:solidFill>
              </a:rPr>
              <a:t>¿Por que sube el dólar en el Perú?</a:t>
            </a:r>
          </a:p>
          <a:p>
            <a:pPr algn="l"/>
            <a:r>
              <a:rPr lang="es-MX" sz="4800" dirty="0">
                <a:solidFill>
                  <a:srgbClr val="C00000"/>
                </a:solidFill>
              </a:rPr>
              <a:t> </a:t>
            </a:r>
            <a:r>
              <a:rPr lang="es-MX" sz="4800" dirty="0" smtClean="0">
                <a:solidFill>
                  <a:srgbClr val="C00000"/>
                </a:solidFill>
              </a:rPr>
              <a:t>                                                                                                             </a:t>
            </a:r>
          </a:p>
          <a:p>
            <a:pPr marL="3797300" lvl="8" indent="0">
              <a:buNone/>
            </a:pPr>
            <a:r>
              <a:rPr lang="es-MX" sz="4800" b="1" dirty="0" smtClean="0">
                <a:solidFill>
                  <a:srgbClr val="0070C0"/>
                </a:solidFill>
              </a:rPr>
              <a:t>		             Conoce las causas y consecuencias</a:t>
            </a:r>
          </a:p>
          <a:p>
            <a:pPr algn="l"/>
            <a:endParaRPr lang="es-MX" sz="4800" b="1" dirty="0" smtClean="0">
              <a:solidFill>
                <a:srgbClr val="C00000"/>
              </a:solidFill>
            </a:endParaRPr>
          </a:p>
          <a:p>
            <a:pPr lvl="2" algn="l"/>
            <a:r>
              <a:rPr lang="es-MX" sz="4800" b="1" dirty="0"/>
              <a:t> </a:t>
            </a:r>
            <a:r>
              <a:rPr lang="es-MX" sz="4800" b="1" dirty="0" smtClean="0"/>
              <a:t>                                                                                                            La situación política es uno de los factores de por que sube el dólar en el Perú.</a:t>
            </a:r>
          </a:p>
          <a:p>
            <a:pPr lvl="2" algn="l"/>
            <a:r>
              <a:rPr lang="es-MX" sz="4800" b="1" dirty="0" smtClean="0"/>
              <a:t>                                                                                                             pero no es el único. La situación de pandemia a nivel mundial y otros factores</a:t>
            </a:r>
          </a:p>
          <a:p>
            <a:pPr lvl="2" algn="l"/>
            <a:r>
              <a:rPr lang="es-MX" sz="4800" b="1" dirty="0"/>
              <a:t> </a:t>
            </a:r>
            <a:r>
              <a:rPr lang="es-MX" sz="4800" b="1" dirty="0" smtClean="0"/>
              <a:t>                                                                                                            determinan la inestabilidad de la moneda americana.</a:t>
            </a:r>
            <a:endParaRPr lang="es-MX" sz="4800" b="1" dirty="0"/>
          </a:p>
          <a:p>
            <a:pPr lvl="2" algn="l"/>
            <a:endParaRPr lang="es-MX" sz="2300" b="1" dirty="0" smtClean="0"/>
          </a:p>
          <a:p>
            <a:pPr marL="1054100" lvl="2" indent="0" algn="l">
              <a:buNone/>
            </a:pPr>
            <a:r>
              <a:rPr lang="es-MX" sz="4300" dirty="0" smtClean="0"/>
              <a:t>Durante los últimos 5 años el precio del dólar tuvo un crecimiento constante y reducido, de acuerdo a los indicadores macroeconómicos presentados por el Perú. Sin embargo, este 2021 (después de la primera vuelta electoral) el dólar alcanzó su máximo valor histórico el 28 de abril con S/3.84 (por dólar); a pesar del uso de instrumentos monetarios por parte del BCRP para estabilizar el tipo de cambio.</a:t>
            </a:r>
          </a:p>
          <a:p>
            <a:pPr marL="1054100" lvl="2" indent="0" algn="l">
              <a:buNone/>
            </a:pPr>
            <a:r>
              <a:rPr lang="es-MX" sz="4300" dirty="0" smtClean="0"/>
              <a:t> “La situación política es uno de los factores por el cual el dólar sube en Perú. En esta situación, en que la presidencia se rige entre los candidatos Pedro Castillo y Keiko Fujimori, se ha acentuado la tendencia al alza del tipo de cambio. Esto podría ser debido a que el candidato que viene liderando las encuestas aún no presenta a su equipo económico o a que sus propuestas se consideran populistas”, indicó Jair Alvarado Espinoza, coordinador de la Escuela de Negocios Internacionales de la UCV, sede Trujillo.</a:t>
            </a:r>
          </a:p>
          <a:p>
            <a:pPr marL="1054100" lvl="2" indent="0" algn="l">
              <a:buNone/>
            </a:pPr>
            <a:r>
              <a:rPr lang="es-MX" sz="4300" dirty="0" smtClean="0"/>
              <a:t>La situación política, sin embargo; no es el único motivo por el cual el dólar viene en subida. A esto se suma el fenómeno especulativo por el cual muchos ciudadanos, en su afán de protegerse de la inflación, tienden a comprar más dólares. Esta acción eleva el tipo de cambio.</a:t>
            </a:r>
          </a:p>
          <a:p>
            <a:pPr marL="1054100" lvl="2" indent="0" algn="l">
              <a:buNone/>
            </a:pPr>
            <a:r>
              <a:rPr lang="es-MX" sz="4300" dirty="0" smtClean="0"/>
              <a:t>“Cuando el tipo de cambio sube, las personas que importan productos compran la misma cantidad de dólares, pero con más soles. Esta situación afecta directamente a todos los peruanos y se incrementa el valor de los productos en el mercado, sobre todo los de primera necesidad”, precisó el especialista y docente.</a:t>
            </a:r>
          </a:p>
          <a:p>
            <a:pPr marL="1054100" lvl="2" indent="0" algn="l">
              <a:buNone/>
            </a:pPr>
            <a:r>
              <a:rPr lang="es-MX" sz="4300" dirty="0" smtClean="0"/>
              <a:t>Otro de los factores que influyen en la subida del dólar es el crecimiento del PBI de Estados Unidos. Un total de 6.4 % en el primer trimestre del 2021, originado por la implementación de su plan de reactivación económica y cuya consecuencia es que el mercado norteamericano sea atractivo para los inversionistas, que -ante la incertidumbre económica existente en el Perú- han optado por retirar sus capitales del país. Con esto se deben comprar dólares en el mercado, aumentando la demanda de la moneda estadounidense y su precio en soles.                                                                                          </a:t>
            </a:r>
            <a:endParaRPr lang="en-US" sz="4300" dirty="0"/>
          </a:p>
        </p:txBody>
      </p:sp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617538" y="64294"/>
            <a:ext cx="8122276" cy="2014538"/>
          </a:xfrm>
        </p:spPr>
        <p:txBody>
          <a:bodyPr>
            <a:normAutofit/>
          </a:bodyPr>
          <a:lstStyle/>
          <a:p>
            <a:r>
              <a:rPr lang="es-MX" sz="3600" b="1" dirty="0" smtClean="0"/>
              <a:t>Noticias económicas y financieras</a:t>
            </a:r>
            <a:endParaRPr lang="en-US" sz="36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376" y="1071563"/>
            <a:ext cx="4846321" cy="25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4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1944710" y="777249"/>
            <a:ext cx="10515600" cy="928688"/>
          </a:xfrm>
        </p:spPr>
        <p:txBody>
          <a:bodyPr/>
          <a:lstStyle/>
          <a:p>
            <a:r>
              <a:rPr lang="es-MX" b="1" dirty="0" smtClean="0"/>
              <a:t>Calificación crediticia</a:t>
            </a:r>
            <a:endParaRPr lang="en-US" b="1" dirty="0"/>
          </a:p>
        </p:txBody>
      </p:sp>
      <p:pic>
        <p:nvPicPr>
          <p:cNvPr id="4098" name="Picture 2" descr="https://lh3.googleusercontent.com/G1lFa1wFDqjTS72-V7WUPogIfACeWPHa589MvZAJkwuy5kfamKscUG-O3KJpiDKVYtD-7Vc-UDYoxntE7vzr2Q4RU0CAdWT53Di1M0-4DMu5aoDMC89z0hVAKXY92br0Jy1jUH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710" y="1705937"/>
            <a:ext cx="9317559" cy="416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7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5">
            <a:extLst>
              <a:ext uri="{FF2B5EF4-FFF2-40B4-BE49-F238E27FC236}">
                <a16:creationId xmlns="" xmlns:a16="http://schemas.microsoft.com/office/drawing/2014/main" id="{3C5FEB95-2C0D-41EA-975C-0E6FB9F8F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91" y="1445728"/>
            <a:ext cx="2820194" cy="3618232"/>
          </a:xfrm>
          <a:prstGeom prst="rect">
            <a:avLst/>
          </a:prstGeom>
        </p:spPr>
      </p:pic>
      <p:sp>
        <p:nvSpPr>
          <p:cNvPr id="430" name="Google Shape;430;p44"/>
          <p:cNvSpPr txBox="1">
            <a:spLocks noGrp="1"/>
          </p:cNvSpPr>
          <p:nvPr>
            <p:ph type="title"/>
          </p:nvPr>
        </p:nvSpPr>
        <p:spPr>
          <a:xfrm>
            <a:off x="1336432" y="948231"/>
            <a:ext cx="4034057" cy="184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ES" dirty="0"/>
              <a:t>Prototipo</a:t>
            </a:r>
            <a:r>
              <a:rPr lang="es-ES" sz="2400" dirty="0"/>
              <a:t> de la </a:t>
            </a:r>
            <a:r>
              <a:rPr lang="es-ES" sz="4000" dirty="0"/>
              <a:t>Aplicación </a:t>
            </a:r>
            <a:r>
              <a:rPr lang="es-ES" sz="4000" dirty="0" smtClean="0"/>
              <a:t>Multifinanzas.</a:t>
            </a:r>
            <a:endParaRPr sz="4000" dirty="0"/>
          </a:p>
        </p:txBody>
      </p:sp>
      <p:grpSp>
        <p:nvGrpSpPr>
          <p:cNvPr id="431" name="Google Shape;431;p44"/>
          <p:cNvGrpSpPr/>
          <p:nvPr/>
        </p:nvGrpSpPr>
        <p:grpSpPr>
          <a:xfrm rot="5400000">
            <a:off x="6703205" y="1710655"/>
            <a:ext cx="4800087" cy="3436615"/>
            <a:chOff x="2556950" y="2043625"/>
            <a:chExt cx="2458725" cy="1760200"/>
          </a:xfrm>
        </p:grpSpPr>
        <p:sp>
          <p:nvSpPr>
            <p:cNvPr id="432" name="Google Shape;432;p44"/>
            <p:cNvSpPr/>
            <p:nvPr/>
          </p:nvSpPr>
          <p:spPr>
            <a:xfrm>
              <a:off x="2556950" y="2043625"/>
              <a:ext cx="2458725" cy="1760200"/>
            </a:xfrm>
            <a:custGeom>
              <a:avLst/>
              <a:gdLst/>
              <a:ahLst/>
              <a:cxnLst/>
              <a:rect l="l" t="t" r="r" b="b"/>
              <a:pathLst>
                <a:path w="98349" h="70408" extrusionOk="0">
                  <a:moveTo>
                    <a:pt x="90818" y="1816"/>
                  </a:moveTo>
                  <a:cubicBezTo>
                    <a:pt x="92383" y="1969"/>
                    <a:pt x="93897" y="2373"/>
                    <a:pt x="95019" y="3508"/>
                  </a:cubicBezTo>
                  <a:cubicBezTo>
                    <a:pt x="96028" y="4532"/>
                    <a:pt x="96504" y="5893"/>
                    <a:pt x="96734" y="7309"/>
                  </a:cubicBezTo>
                  <a:cubicBezTo>
                    <a:pt x="96493" y="6832"/>
                    <a:pt x="96285" y="6466"/>
                    <a:pt x="96173" y="6300"/>
                  </a:cubicBezTo>
                  <a:cubicBezTo>
                    <a:pt x="94887" y="4384"/>
                    <a:pt x="92996" y="2705"/>
                    <a:pt x="90818" y="1816"/>
                  </a:cubicBezTo>
                  <a:close/>
                  <a:moveTo>
                    <a:pt x="11961" y="1646"/>
                  </a:moveTo>
                  <a:cubicBezTo>
                    <a:pt x="12129" y="1646"/>
                    <a:pt x="12296" y="1647"/>
                    <a:pt x="12463" y="1647"/>
                  </a:cubicBezTo>
                  <a:cubicBezTo>
                    <a:pt x="15236" y="1651"/>
                    <a:pt x="18010" y="1674"/>
                    <a:pt x="20784" y="1688"/>
                  </a:cubicBezTo>
                  <a:lnTo>
                    <a:pt x="53375" y="1849"/>
                  </a:lnTo>
                  <a:cubicBezTo>
                    <a:pt x="58769" y="1875"/>
                    <a:pt x="64162" y="1907"/>
                    <a:pt x="69553" y="1907"/>
                  </a:cubicBezTo>
                  <a:cubicBezTo>
                    <a:pt x="75895" y="1907"/>
                    <a:pt x="82236" y="1863"/>
                    <a:pt x="88576" y="1717"/>
                  </a:cubicBezTo>
                  <a:cubicBezTo>
                    <a:pt x="89068" y="1724"/>
                    <a:pt x="89571" y="1733"/>
                    <a:pt x="90074" y="1761"/>
                  </a:cubicBezTo>
                  <a:cubicBezTo>
                    <a:pt x="91936" y="2502"/>
                    <a:pt x="93588" y="3529"/>
                    <a:pt x="94965" y="5102"/>
                  </a:cubicBezTo>
                  <a:cubicBezTo>
                    <a:pt x="95712" y="5955"/>
                    <a:pt x="96335" y="6907"/>
                    <a:pt x="96820" y="7930"/>
                  </a:cubicBezTo>
                  <a:cubicBezTo>
                    <a:pt x="96911" y="8720"/>
                    <a:pt x="96939" y="9512"/>
                    <a:pt x="96950" y="10260"/>
                  </a:cubicBezTo>
                  <a:cubicBezTo>
                    <a:pt x="97038" y="15743"/>
                    <a:pt x="96885" y="21239"/>
                    <a:pt x="96853" y="26722"/>
                  </a:cubicBezTo>
                  <a:lnTo>
                    <a:pt x="96655" y="59972"/>
                  </a:lnTo>
                  <a:cubicBezTo>
                    <a:pt x="96639" y="60013"/>
                    <a:pt x="96626" y="60056"/>
                    <a:pt x="96620" y="60101"/>
                  </a:cubicBezTo>
                  <a:cubicBezTo>
                    <a:pt x="96277" y="62648"/>
                    <a:pt x="96354" y="65704"/>
                    <a:pt x="93954" y="67311"/>
                  </a:cubicBezTo>
                  <a:cubicBezTo>
                    <a:pt x="92234" y="68462"/>
                    <a:pt x="90018" y="68563"/>
                    <a:pt x="87924" y="68563"/>
                  </a:cubicBezTo>
                  <a:cubicBezTo>
                    <a:pt x="87478" y="68563"/>
                    <a:pt x="87038" y="68558"/>
                    <a:pt x="86609" y="68558"/>
                  </a:cubicBezTo>
                  <a:cubicBezTo>
                    <a:pt x="86449" y="68558"/>
                    <a:pt x="86290" y="68559"/>
                    <a:pt x="86134" y="68561"/>
                  </a:cubicBezTo>
                  <a:cubicBezTo>
                    <a:pt x="79796" y="68630"/>
                    <a:pt x="73460" y="68702"/>
                    <a:pt x="67122" y="68777"/>
                  </a:cubicBezTo>
                  <a:cubicBezTo>
                    <a:pt x="54449" y="68943"/>
                    <a:pt x="41775" y="69086"/>
                    <a:pt x="29100" y="69207"/>
                  </a:cubicBezTo>
                  <a:cubicBezTo>
                    <a:pt x="25099" y="69250"/>
                    <a:pt x="21017" y="69468"/>
                    <a:pt x="16955" y="69468"/>
                  </a:cubicBezTo>
                  <a:cubicBezTo>
                    <a:pt x="15090" y="69468"/>
                    <a:pt x="13229" y="69422"/>
                    <a:pt x="11382" y="69292"/>
                  </a:cubicBezTo>
                  <a:cubicBezTo>
                    <a:pt x="11338" y="69271"/>
                    <a:pt x="11291" y="69256"/>
                    <a:pt x="11243" y="69249"/>
                  </a:cubicBezTo>
                  <a:cubicBezTo>
                    <a:pt x="9261" y="68910"/>
                    <a:pt x="7147" y="68692"/>
                    <a:pt x="5324" y="67786"/>
                  </a:cubicBezTo>
                  <a:cubicBezTo>
                    <a:pt x="2945" y="66603"/>
                    <a:pt x="1957" y="64442"/>
                    <a:pt x="1766" y="61862"/>
                  </a:cubicBezTo>
                  <a:cubicBezTo>
                    <a:pt x="1395" y="56826"/>
                    <a:pt x="1728" y="51663"/>
                    <a:pt x="1735" y="46613"/>
                  </a:cubicBezTo>
                  <a:cubicBezTo>
                    <a:pt x="1749" y="35854"/>
                    <a:pt x="1764" y="25094"/>
                    <a:pt x="1779" y="14335"/>
                  </a:cubicBezTo>
                  <a:cubicBezTo>
                    <a:pt x="1787" y="10034"/>
                    <a:pt x="1586" y="4144"/>
                    <a:pt x="6469" y="2332"/>
                  </a:cubicBezTo>
                  <a:cubicBezTo>
                    <a:pt x="8213" y="1685"/>
                    <a:pt x="10115" y="1646"/>
                    <a:pt x="11961" y="1646"/>
                  </a:cubicBezTo>
                  <a:close/>
                  <a:moveTo>
                    <a:pt x="13285" y="114"/>
                  </a:moveTo>
                  <a:cubicBezTo>
                    <a:pt x="12308" y="114"/>
                    <a:pt x="11333" y="128"/>
                    <a:pt x="10360" y="170"/>
                  </a:cubicBezTo>
                  <a:cubicBezTo>
                    <a:pt x="8433" y="256"/>
                    <a:pt x="6448" y="529"/>
                    <a:pt x="4740" y="1483"/>
                  </a:cubicBezTo>
                  <a:cubicBezTo>
                    <a:pt x="1083" y="3528"/>
                    <a:pt x="415" y="7888"/>
                    <a:pt x="333" y="11705"/>
                  </a:cubicBezTo>
                  <a:cubicBezTo>
                    <a:pt x="85" y="23331"/>
                    <a:pt x="297" y="34985"/>
                    <a:pt x="284" y="46615"/>
                  </a:cubicBezTo>
                  <a:cubicBezTo>
                    <a:pt x="280" y="49934"/>
                    <a:pt x="276" y="53253"/>
                    <a:pt x="271" y="56572"/>
                  </a:cubicBezTo>
                  <a:cubicBezTo>
                    <a:pt x="270" y="59156"/>
                    <a:pt x="0" y="61953"/>
                    <a:pt x="735" y="64469"/>
                  </a:cubicBezTo>
                  <a:cubicBezTo>
                    <a:pt x="2020" y="68857"/>
                    <a:pt x="6707" y="70383"/>
                    <a:pt x="10866" y="70383"/>
                  </a:cubicBezTo>
                  <a:cubicBezTo>
                    <a:pt x="10941" y="70383"/>
                    <a:pt x="11016" y="70382"/>
                    <a:pt x="11090" y="70381"/>
                  </a:cubicBezTo>
                  <a:cubicBezTo>
                    <a:pt x="11215" y="70380"/>
                    <a:pt x="11335" y="70334"/>
                    <a:pt x="11429" y="70253"/>
                  </a:cubicBezTo>
                  <a:cubicBezTo>
                    <a:pt x="12710" y="70379"/>
                    <a:pt x="14003" y="70407"/>
                    <a:pt x="15298" y="70407"/>
                  </a:cubicBezTo>
                  <a:cubicBezTo>
                    <a:pt x="15751" y="70407"/>
                    <a:pt x="16204" y="70404"/>
                    <a:pt x="16657" y="70400"/>
                  </a:cubicBezTo>
                  <a:cubicBezTo>
                    <a:pt x="20114" y="70371"/>
                    <a:pt x="23570" y="70339"/>
                    <a:pt x="27027" y="70305"/>
                  </a:cubicBezTo>
                  <a:cubicBezTo>
                    <a:pt x="33940" y="70240"/>
                    <a:pt x="40853" y="70176"/>
                    <a:pt x="47766" y="70112"/>
                  </a:cubicBezTo>
                  <a:cubicBezTo>
                    <a:pt x="61461" y="69984"/>
                    <a:pt x="75204" y="70217"/>
                    <a:pt x="88893" y="69756"/>
                  </a:cubicBezTo>
                  <a:cubicBezTo>
                    <a:pt x="91383" y="69672"/>
                    <a:pt x="94095" y="69291"/>
                    <a:pt x="95825" y="67303"/>
                  </a:cubicBezTo>
                  <a:cubicBezTo>
                    <a:pt x="97229" y="65692"/>
                    <a:pt x="97707" y="63354"/>
                    <a:pt x="97702" y="61216"/>
                  </a:cubicBezTo>
                  <a:cubicBezTo>
                    <a:pt x="97844" y="61112"/>
                    <a:pt x="97944" y="60948"/>
                    <a:pt x="97945" y="60721"/>
                  </a:cubicBezTo>
                  <a:cubicBezTo>
                    <a:pt x="98025" y="47899"/>
                    <a:pt x="98104" y="35079"/>
                    <a:pt x="98183" y="22259"/>
                  </a:cubicBezTo>
                  <a:cubicBezTo>
                    <a:pt x="98203" y="19054"/>
                    <a:pt x="98221" y="15849"/>
                    <a:pt x="98238" y="12644"/>
                  </a:cubicBezTo>
                  <a:cubicBezTo>
                    <a:pt x="98247" y="10300"/>
                    <a:pt x="98349" y="7837"/>
                    <a:pt x="97619" y="5576"/>
                  </a:cubicBezTo>
                  <a:cubicBezTo>
                    <a:pt x="96494" y="2088"/>
                    <a:pt x="93720" y="828"/>
                    <a:pt x="90596" y="828"/>
                  </a:cubicBezTo>
                  <a:cubicBezTo>
                    <a:pt x="90441" y="828"/>
                    <a:pt x="90285" y="831"/>
                    <a:pt x="90129" y="837"/>
                  </a:cubicBezTo>
                  <a:lnTo>
                    <a:pt x="90128" y="837"/>
                  </a:lnTo>
                  <a:cubicBezTo>
                    <a:pt x="66351" y="1"/>
                    <a:pt x="42503" y="277"/>
                    <a:pt x="18704" y="170"/>
                  </a:cubicBezTo>
                  <a:cubicBezTo>
                    <a:pt x="16902" y="162"/>
                    <a:pt x="15092" y="114"/>
                    <a:pt x="13285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4670200" y="2819475"/>
              <a:ext cx="245125" cy="219275"/>
            </a:xfrm>
            <a:custGeom>
              <a:avLst/>
              <a:gdLst/>
              <a:ahLst/>
              <a:cxnLst/>
              <a:rect l="l" t="t" r="r" b="b"/>
              <a:pathLst>
                <a:path w="9805" h="8771" extrusionOk="0">
                  <a:moveTo>
                    <a:pt x="6458" y="1744"/>
                  </a:moveTo>
                  <a:lnTo>
                    <a:pt x="6458" y="1744"/>
                  </a:lnTo>
                  <a:cubicBezTo>
                    <a:pt x="6577" y="1765"/>
                    <a:pt x="6694" y="1793"/>
                    <a:pt x="6810" y="1826"/>
                  </a:cubicBezTo>
                  <a:cubicBezTo>
                    <a:pt x="8173" y="2233"/>
                    <a:pt x="8547" y="3509"/>
                    <a:pt x="8357" y="4744"/>
                  </a:cubicBezTo>
                  <a:cubicBezTo>
                    <a:pt x="8322" y="4117"/>
                    <a:pt x="8146" y="3499"/>
                    <a:pt x="7814" y="2957"/>
                  </a:cubicBezTo>
                  <a:cubicBezTo>
                    <a:pt x="7497" y="2436"/>
                    <a:pt x="7011" y="2019"/>
                    <a:pt x="6458" y="1744"/>
                  </a:cubicBezTo>
                  <a:close/>
                  <a:moveTo>
                    <a:pt x="4989" y="2133"/>
                  </a:moveTo>
                  <a:cubicBezTo>
                    <a:pt x="6456" y="2133"/>
                    <a:pt x="7706" y="3080"/>
                    <a:pt x="7730" y="4903"/>
                  </a:cubicBezTo>
                  <a:cubicBezTo>
                    <a:pt x="7742" y="5796"/>
                    <a:pt x="7376" y="6656"/>
                    <a:pt x="6797" y="7223"/>
                  </a:cubicBezTo>
                  <a:cubicBezTo>
                    <a:pt x="6429" y="7400"/>
                    <a:pt x="6022" y="7478"/>
                    <a:pt x="5603" y="7478"/>
                  </a:cubicBezTo>
                  <a:cubicBezTo>
                    <a:pt x="4895" y="7478"/>
                    <a:pt x="4156" y="7255"/>
                    <a:pt x="3525" y="6903"/>
                  </a:cubicBezTo>
                  <a:cubicBezTo>
                    <a:pt x="3308" y="6781"/>
                    <a:pt x="3103" y="6642"/>
                    <a:pt x="2911" y="6484"/>
                  </a:cubicBezTo>
                  <a:cubicBezTo>
                    <a:pt x="2179" y="5525"/>
                    <a:pt x="1818" y="4255"/>
                    <a:pt x="2392" y="3156"/>
                  </a:cubicBezTo>
                  <a:cubicBezTo>
                    <a:pt x="2562" y="2832"/>
                    <a:pt x="2827" y="2564"/>
                    <a:pt x="3148" y="2347"/>
                  </a:cubicBezTo>
                  <a:cubicBezTo>
                    <a:pt x="3197" y="2429"/>
                    <a:pt x="3284" y="2476"/>
                    <a:pt x="3375" y="2476"/>
                  </a:cubicBezTo>
                  <a:cubicBezTo>
                    <a:pt x="3408" y="2476"/>
                    <a:pt x="3442" y="2469"/>
                    <a:pt x="3475" y="2456"/>
                  </a:cubicBezTo>
                  <a:cubicBezTo>
                    <a:pt x="3979" y="2239"/>
                    <a:pt x="4496" y="2133"/>
                    <a:pt x="4989" y="2133"/>
                  </a:cubicBezTo>
                  <a:close/>
                  <a:moveTo>
                    <a:pt x="5476" y="1"/>
                  </a:moveTo>
                  <a:cubicBezTo>
                    <a:pt x="4394" y="1"/>
                    <a:pt x="3206" y="667"/>
                    <a:pt x="2447" y="1312"/>
                  </a:cubicBezTo>
                  <a:cubicBezTo>
                    <a:pt x="910" y="2619"/>
                    <a:pt x="0" y="4604"/>
                    <a:pt x="1199" y="6446"/>
                  </a:cubicBezTo>
                  <a:cubicBezTo>
                    <a:pt x="2115" y="7852"/>
                    <a:pt x="3948" y="8770"/>
                    <a:pt x="5658" y="8770"/>
                  </a:cubicBezTo>
                  <a:cubicBezTo>
                    <a:pt x="5901" y="8770"/>
                    <a:pt x="6142" y="8752"/>
                    <a:pt x="6377" y="8713"/>
                  </a:cubicBezTo>
                  <a:cubicBezTo>
                    <a:pt x="8390" y="8384"/>
                    <a:pt x="9495" y="6421"/>
                    <a:pt x="9651" y="4517"/>
                  </a:cubicBezTo>
                  <a:cubicBezTo>
                    <a:pt x="9804" y="2648"/>
                    <a:pt x="8845" y="987"/>
                    <a:pt x="6990" y="633"/>
                  </a:cubicBezTo>
                  <a:cubicBezTo>
                    <a:pt x="6986" y="628"/>
                    <a:pt x="6987" y="622"/>
                    <a:pt x="6982" y="617"/>
                  </a:cubicBezTo>
                  <a:cubicBezTo>
                    <a:pt x="6556" y="176"/>
                    <a:pt x="6030" y="1"/>
                    <a:pt x="54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2729800" y="2201775"/>
              <a:ext cx="1934650" cy="1470275"/>
            </a:xfrm>
            <a:custGeom>
              <a:avLst/>
              <a:gdLst/>
              <a:ahLst/>
              <a:cxnLst/>
              <a:rect l="l" t="t" r="r" b="b"/>
              <a:pathLst>
                <a:path w="77386" h="58811" extrusionOk="0">
                  <a:moveTo>
                    <a:pt x="1185" y="1196"/>
                  </a:moveTo>
                  <a:cubicBezTo>
                    <a:pt x="1321" y="1206"/>
                    <a:pt x="1457" y="1209"/>
                    <a:pt x="1594" y="1217"/>
                  </a:cubicBezTo>
                  <a:cubicBezTo>
                    <a:pt x="1469" y="1589"/>
                    <a:pt x="1356" y="1964"/>
                    <a:pt x="1256" y="2343"/>
                  </a:cubicBezTo>
                  <a:cubicBezTo>
                    <a:pt x="1233" y="1960"/>
                    <a:pt x="1214" y="1577"/>
                    <a:pt x="1185" y="1196"/>
                  </a:cubicBezTo>
                  <a:close/>
                  <a:moveTo>
                    <a:pt x="1429" y="10485"/>
                  </a:moveTo>
                  <a:cubicBezTo>
                    <a:pt x="1528" y="13703"/>
                    <a:pt x="1641" y="16920"/>
                    <a:pt x="1741" y="20138"/>
                  </a:cubicBezTo>
                  <a:cubicBezTo>
                    <a:pt x="1837" y="23209"/>
                    <a:pt x="1746" y="26237"/>
                    <a:pt x="1537" y="29264"/>
                  </a:cubicBezTo>
                  <a:lnTo>
                    <a:pt x="1537" y="29263"/>
                  </a:lnTo>
                  <a:cubicBezTo>
                    <a:pt x="1502" y="24699"/>
                    <a:pt x="1466" y="20136"/>
                    <a:pt x="1431" y="15573"/>
                  </a:cubicBezTo>
                  <a:cubicBezTo>
                    <a:pt x="1418" y="13882"/>
                    <a:pt x="1426" y="12184"/>
                    <a:pt x="1429" y="10485"/>
                  </a:cubicBezTo>
                  <a:close/>
                  <a:moveTo>
                    <a:pt x="2124" y="1246"/>
                  </a:moveTo>
                  <a:cubicBezTo>
                    <a:pt x="4213" y="1360"/>
                    <a:pt x="6315" y="1397"/>
                    <a:pt x="8419" y="1397"/>
                  </a:cubicBezTo>
                  <a:cubicBezTo>
                    <a:pt x="12299" y="1397"/>
                    <a:pt x="16191" y="1272"/>
                    <a:pt x="20040" y="1270"/>
                  </a:cubicBezTo>
                  <a:cubicBezTo>
                    <a:pt x="26225" y="1266"/>
                    <a:pt x="32411" y="1262"/>
                    <a:pt x="38596" y="1259"/>
                  </a:cubicBezTo>
                  <a:cubicBezTo>
                    <a:pt x="39551" y="1258"/>
                    <a:pt x="40507" y="1258"/>
                    <a:pt x="41462" y="1258"/>
                  </a:cubicBezTo>
                  <a:cubicBezTo>
                    <a:pt x="52992" y="1258"/>
                    <a:pt x="64522" y="1289"/>
                    <a:pt x="76050" y="1431"/>
                  </a:cubicBezTo>
                  <a:cubicBezTo>
                    <a:pt x="75508" y="10645"/>
                    <a:pt x="75757" y="19965"/>
                    <a:pt x="75669" y="29192"/>
                  </a:cubicBezTo>
                  <a:lnTo>
                    <a:pt x="75407" y="56668"/>
                  </a:lnTo>
                  <a:cubicBezTo>
                    <a:pt x="63045" y="57008"/>
                    <a:pt x="50680" y="57249"/>
                    <a:pt x="38315" y="57388"/>
                  </a:cubicBezTo>
                  <a:cubicBezTo>
                    <a:pt x="32078" y="57457"/>
                    <a:pt x="25842" y="57499"/>
                    <a:pt x="19605" y="57515"/>
                  </a:cubicBezTo>
                  <a:cubicBezTo>
                    <a:pt x="16487" y="57522"/>
                    <a:pt x="13368" y="57517"/>
                    <a:pt x="10250" y="57534"/>
                  </a:cubicBezTo>
                  <a:cubicBezTo>
                    <a:pt x="10143" y="57535"/>
                    <a:pt x="10036" y="57535"/>
                    <a:pt x="9929" y="57535"/>
                  </a:cubicBezTo>
                  <a:cubicBezTo>
                    <a:pt x="8490" y="57535"/>
                    <a:pt x="7027" y="57489"/>
                    <a:pt x="5567" y="57489"/>
                  </a:cubicBezTo>
                  <a:cubicBezTo>
                    <a:pt x="4939" y="57489"/>
                    <a:pt x="4312" y="57498"/>
                    <a:pt x="3688" y="57522"/>
                  </a:cubicBezTo>
                  <a:cubicBezTo>
                    <a:pt x="3003" y="57039"/>
                    <a:pt x="2376" y="56527"/>
                    <a:pt x="1858" y="55767"/>
                  </a:cubicBezTo>
                  <a:cubicBezTo>
                    <a:pt x="1847" y="55751"/>
                    <a:pt x="1839" y="55734"/>
                    <a:pt x="1827" y="55718"/>
                  </a:cubicBezTo>
                  <a:cubicBezTo>
                    <a:pt x="1832" y="54354"/>
                    <a:pt x="1719" y="52964"/>
                    <a:pt x="1709" y="51661"/>
                  </a:cubicBezTo>
                  <a:lnTo>
                    <a:pt x="1653" y="44374"/>
                  </a:lnTo>
                  <a:cubicBezTo>
                    <a:pt x="1624" y="40693"/>
                    <a:pt x="1596" y="37014"/>
                    <a:pt x="1568" y="33333"/>
                  </a:cubicBezTo>
                  <a:cubicBezTo>
                    <a:pt x="2545" y="23669"/>
                    <a:pt x="1881" y="13855"/>
                    <a:pt x="1409" y="4156"/>
                  </a:cubicBezTo>
                  <a:cubicBezTo>
                    <a:pt x="1577" y="3170"/>
                    <a:pt x="1816" y="2197"/>
                    <a:pt x="2124" y="1246"/>
                  </a:cubicBezTo>
                  <a:close/>
                  <a:moveTo>
                    <a:pt x="1796" y="56741"/>
                  </a:moveTo>
                  <a:cubicBezTo>
                    <a:pt x="2019" y="57044"/>
                    <a:pt x="2266" y="57328"/>
                    <a:pt x="2537" y="57589"/>
                  </a:cubicBezTo>
                  <a:cubicBezTo>
                    <a:pt x="2262" y="57609"/>
                    <a:pt x="1987" y="57631"/>
                    <a:pt x="1714" y="57661"/>
                  </a:cubicBezTo>
                  <a:cubicBezTo>
                    <a:pt x="1754" y="57359"/>
                    <a:pt x="1778" y="57051"/>
                    <a:pt x="1796" y="56741"/>
                  </a:cubicBezTo>
                  <a:close/>
                  <a:moveTo>
                    <a:pt x="8719" y="0"/>
                  </a:moveTo>
                  <a:cubicBezTo>
                    <a:pt x="6094" y="0"/>
                    <a:pt x="3474" y="55"/>
                    <a:pt x="877" y="244"/>
                  </a:cubicBezTo>
                  <a:cubicBezTo>
                    <a:pt x="844" y="246"/>
                    <a:pt x="819" y="259"/>
                    <a:pt x="789" y="266"/>
                  </a:cubicBezTo>
                  <a:cubicBezTo>
                    <a:pt x="771" y="264"/>
                    <a:pt x="752" y="263"/>
                    <a:pt x="734" y="263"/>
                  </a:cubicBezTo>
                  <a:cubicBezTo>
                    <a:pt x="541" y="263"/>
                    <a:pt x="349" y="388"/>
                    <a:pt x="331" y="651"/>
                  </a:cubicBezTo>
                  <a:cubicBezTo>
                    <a:pt x="1" y="5484"/>
                    <a:pt x="225" y="10382"/>
                    <a:pt x="256" y="15225"/>
                  </a:cubicBezTo>
                  <a:cubicBezTo>
                    <a:pt x="288" y="20083"/>
                    <a:pt x="319" y="24941"/>
                    <a:pt x="350" y="29799"/>
                  </a:cubicBezTo>
                  <a:lnTo>
                    <a:pt x="440" y="44026"/>
                  </a:lnTo>
                  <a:lnTo>
                    <a:pt x="486" y="51313"/>
                  </a:lnTo>
                  <a:cubicBezTo>
                    <a:pt x="501" y="53595"/>
                    <a:pt x="196" y="56150"/>
                    <a:pt x="694" y="58379"/>
                  </a:cubicBezTo>
                  <a:cubicBezTo>
                    <a:pt x="743" y="58599"/>
                    <a:pt x="943" y="58709"/>
                    <a:pt x="1142" y="58709"/>
                  </a:cubicBezTo>
                  <a:cubicBezTo>
                    <a:pt x="1313" y="58709"/>
                    <a:pt x="1484" y="58628"/>
                    <a:pt x="1560" y="58465"/>
                  </a:cubicBezTo>
                  <a:cubicBezTo>
                    <a:pt x="2410" y="58574"/>
                    <a:pt x="3275" y="58631"/>
                    <a:pt x="4143" y="58662"/>
                  </a:cubicBezTo>
                  <a:cubicBezTo>
                    <a:pt x="4267" y="58711"/>
                    <a:pt x="4390" y="58760"/>
                    <a:pt x="4517" y="58797"/>
                  </a:cubicBezTo>
                  <a:cubicBezTo>
                    <a:pt x="4549" y="58806"/>
                    <a:pt x="4579" y="58811"/>
                    <a:pt x="4608" y="58811"/>
                  </a:cubicBezTo>
                  <a:cubicBezTo>
                    <a:pt x="4706" y="58811"/>
                    <a:pt x="4782" y="58758"/>
                    <a:pt x="4829" y="58685"/>
                  </a:cubicBezTo>
                  <a:cubicBezTo>
                    <a:pt x="5253" y="58694"/>
                    <a:pt x="5679" y="58697"/>
                    <a:pt x="6104" y="58697"/>
                  </a:cubicBezTo>
                  <a:cubicBezTo>
                    <a:pt x="7282" y="58697"/>
                    <a:pt x="8460" y="58673"/>
                    <a:pt x="9622" y="58673"/>
                  </a:cubicBezTo>
                  <a:cubicBezTo>
                    <a:pt x="9831" y="58673"/>
                    <a:pt x="10041" y="58674"/>
                    <a:pt x="10249" y="58676"/>
                  </a:cubicBezTo>
                  <a:cubicBezTo>
                    <a:pt x="12029" y="58692"/>
                    <a:pt x="13808" y="58697"/>
                    <a:pt x="15587" y="58697"/>
                  </a:cubicBezTo>
                  <a:cubicBezTo>
                    <a:pt x="16811" y="58697"/>
                    <a:pt x="18034" y="58695"/>
                    <a:pt x="19258" y="58693"/>
                  </a:cubicBezTo>
                  <a:cubicBezTo>
                    <a:pt x="25610" y="58680"/>
                    <a:pt x="31963" y="58642"/>
                    <a:pt x="38314" y="58575"/>
                  </a:cubicBezTo>
                  <a:cubicBezTo>
                    <a:pt x="50762" y="58444"/>
                    <a:pt x="63207" y="58209"/>
                    <a:pt x="75651" y="57869"/>
                  </a:cubicBezTo>
                  <a:cubicBezTo>
                    <a:pt x="75753" y="57933"/>
                    <a:pt x="75875" y="57965"/>
                    <a:pt x="75997" y="57965"/>
                  </a:cubicBezTo>
                  <a:cubicBezTo>
                    <a:pt x="76255" y="57965"/>
                    <a:pt x="76513" y="57823"/>
                    <a:pt x="76585" y="57538"/>
                  </a:cubicBezTo>
                  <a:cubicBezTo>
                    <a:pt x="76668" y="57367"/>
                    <a:pt x="76677" y="57171"/>
                    <a:pt x="76610" y="56994"/>
                  </a:cubicBezTo>
                  <a:cubicBezTo>
                    <a:pt x="76695" y="47727"/>
                    <a:pt x="76782" y="38459"/>
                    <a:pt x="76869" y="29191"/>
                  </a:cubicBezTo>
                  <a:cubicBezTo>
                    <a:pt x="76954" y="19914"/>
                    <a:pt x="77386" y="10546"/>
                    <a:pt x="77006" y="1274"/>
                  </a:cubicBezTo>
                  <a:cubicBezTo>
                    <a:pt x="77324" y="946"/>
                    <a:pt x="77187" y="235"/>
                    <a:pt x="76591" y="229"/>
                  </a:cubicBezTo>
                  <a:cubicBezTo>
                    <a:pt x="66238" y="106"/>
                    <a:pt x="55885" y="74"/>
                    <a:pt x="45533" y="74"/>
                  </a:cubicBezTo>
                  <a:cubicBezTo>
                    <a:pt x="43221" y="74"/>
                    <a:pt x="40908" y="76"/>
                    <a:pt x="38596" y="78"/>
                  </a:cubicBezTo>
                  <a:cubicBezTo>
                    <a:pt x="32411" y="84"/>
                    <a:pt x="26225" y="94"/>
                    <a:pt x="20040" y="108"/>
                  </a:cubicBezTo>
                  <a:cubicBezTo>
                    <a:pt x="19935" y="108"/>
                    <a:pt x="19830" y="108"/>
                    <a:pt x="19725" y="108"/>
                  </a:cubicBezTo>
                  <a:cubicBezTo>
                    <a:pt x="16078" y="108"/>
                    <a:pt x="12393" y="0"/>
                    <a:pt x="8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435" name="Google Shape;435;p44"/>
          <p:cNvSpPr txBox="1">
            <a:spLocks noGrp="1"/>
          </p:cNvSpPr>
          <p:nvPr>
            <p:ph type="subTitle" idx="4294967295"/>
          </p:nvPr>
        </p:nvSpPr>
        <p:spPr>
          <a:xfrm>
            <a:off x="1269269" y="2503631"/>
            <a:ext cx="3750722" cy="304042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s-MX" sz="2400" dirty="0">
                <a:solidFill>
                  <a:srgbClr val="212529"/>
                </a:solidFill>
                <a:latin typeface="Times New Roman" panose="02020603050405020304" pitchFamily="18" charset="0"/>
              </a:rPr>
              <a:t>La idea principal es el desarrollo de una aplicación para celular que presente información sobre las distintas entidades financieras</a:t>
            </a:r>
            <a:endParaRPr lang="es-PE" sz="2000" dirty="0"/>
          </a:p>
        </p:txBody>
      </p:sp>
      <p:pic>
        <p:nvPicPr>
          <p:cNvPr id="436" name="Google Shape;436;p44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82900" y="5022376"/>
            <a:ext cx="2715800" cy="1128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0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3C25FFD-B9D9-4872-812A-069D7627BF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789" y="2305050"/>
            <a:ext cx="9903854" cy="2206625"/>
          </a:xfrm>
        </p:spPr>
        <p:txBody>
          <a:bodyPr/>
          <a:lstStyle/>
          <a:p>
            <a:r>
              <a:rPr lang="es-PE" sz="3600" dirty="0" smtClean="0"/>
              <a:t>ESTRATEGIA COMERCIAL </a:t>
            </a:r>
            <a:r>
              <a:rPr lang="es-PE" sz="3600" dirty="0"/>
              <a:t/>
            </a:r>
            <a:br>
              <a:rPr lang="es-PE" sz="3600" dirty="0"/>
            </a:br>
            <a:r>
              <a:rPr lang="es-PE" sz="3600" dirty="0"/>
              <a:t>App Multifinanzas </a:t>
            </a:r>
          </a:p>
        </p:txBody>
      </p:sp>
    </p:spTree>
    <p:extLst>
      <p:ext uri="{BB962C8B-B14F-4D97-AF65-F5344CB8AC3E}">
        <p14:creationId xmlns:p14="http://schemas.microsoft.com/office/powerpoint/2010/main" val="9394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E542904-EA21-40CF-8A16-40DA279D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1. Elegir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NOMBRE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apropiado </a:t>
            </a:r>
          </a:p>
        </p:txBody>
      </p:sp>
      <p:pic>
        <p:nvPicPr>
          <p:cNvPr id="1026" name="Picture 2" descr="8 Impactantes trucos que usa el psicólogo Hermann Ebbingus para memorizar y  recordar todo a la primera">
            <a:extLst>
              <a:ext uri="{FF2B5EF4-FFF2-40B4-BE49-F238E27FC236}">
                <a16:creationId xmlns="" xmlns:a16="http://schemas.microsoft.com/office/drawing/2014/main" id="{723C1EC2-2AFA-4078-8FB7-D23B7D8DB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5" y="3242020"/>
            <a:ext cx="5576236" cy="291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ómo el cerebro nos ayuda a recordar lo que hemos visto? - Diario de  Noticias de Navarra">
            <a:extLst>
              <a:ext uri="{FF2B5EF4-FFF2-40B4-BE49-F238E27FC236}">
                <a16:creationId xmlns="" xmlns:a16="http://schemas.microsoft.com/office/drawing/2014/main" id="{CA068D45-9B03-4CAD-9207-5B747DC4E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1892369"/>
            <a:ext cx="65722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1F567C22-2951-4F8A-9291-A479C23769C4}"/>
              </a:ext>
            </a:extLst>
          </p:cNvPr>
          <p:cNvSpPr txBox="1"/>
          <p:nvPr/>
        </p:nvSpPr>
        <p:spPr>
          <a:xfrm>
            <a:off x="118442" y="2070842"/>
            <a:ext cx="4704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Sencillo para que sea fácil de recordar </a:t>
            </a:r>
          </a:p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“Multi finanzas” súper fácil de recordar </a:t>
            </a:r>
          </a:p>
        </p:txBody>
      </p:sp>
    </p:spTree>
    <p:extLst>
      <p:ext uri="{BB962C8B-B14F-4D97-AF65-F5344CB8AC3E}">
        <p14:creationId xmlns:p14="http://schemas.microsoft.com/office/powerpoint/2010/main" val="338446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44BA9EF-6007-4A5B-9742-5B104FBEC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2. Contar con un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ÍCONO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atractivo para que resalte entre demás </a:t>
            </a:r>
          </a:p>
        </p:txBody>
      </p:sp>
      <p:pic>
        <p:nvPicPr>
          <p:cNvPr id="2050" name="Picture 2" descr="Atractivo - Iconos gratis de seo y web">
            <a:extLst>
              <a:ext uri="{FF2B5EF4-FFF2-40B4-BE49-F238E27FC236}">
                <a16:creationId xmlns="" xmlns:a16="http://schemas.microsoft.com/office/drawing/2014/main" id="{5E612B11-A9A2-41C2-9C12-1C17CA715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4" y="1215887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 necesidad de resaltar y ser agradable ante los demás | Web web">
            <a:extLst>
              <a:ext uri="{FF2B5EF4-FFF2-40B4-BE49-F238E27FC236}">
                <a16:creationId xmlns="" xmlns:a16="http://schemas.microsoft.com/office/drawing/2014/main" id="{366ED89E-6C88-42C3-B258-FB32A826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48" y="2436845"/>
            <a:ext cx="5435616" cy="303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93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20CDD394-EE38-46FB-8882-F8583A31E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3. Contar con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PALABRAS CLAVE </a:t>
            </a:r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Qué son las palabras clave y para qué sirven? - Rock Content">
            <a:extLst>
              <a:ext uri="{FF2B5EF4-FFF2-40B4-BE49-F238E27FC236}">
                <a16:creationId xmlns="" xmlns:a16="http://schemas.microsoft.com/office/drawing/2014/main" id="{F33CF4E7-D575-4227-BC38-2F9F5F4EC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078" y="1815120"/>
            <a:ext cx="6616149" cy="347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9D79A4D1-B5B0-46D5-A019-CAB0E56FCD31}"/>
              </a:ext>
            </a:extLst>
          </p:cNvPr>
          <p:cNvSpPr txBox="1"/>
          <p:nvPr/>
        </p:nvSpPr>
        <p:spPr>
          <a:xfrm>
            <a:off x="526772" y="2334544"/>
            <a:ext cx="3912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Con esto lograremos que nuestra App tenga un SEO diferente </a:t>
            </a:r>
          </a:p>
        </p:txBody>
      </p:sp>
      <p:pic>
        <p:nvPicPr>
          <p:cNvPr id="3076" name="Picture 4" descr="La importancia del análisis de palabras clave en tu estrategia de contenidos">
            <a:extLst>
              <a:ext uri="{FF2B5EF4-FFF2-40B4-BE49-F238E27FC236}">
                <a16:creationId xmlns="" xmlns:a16="http://schemas.microsoft.com/office/drawing/2014/main" id="{05551CD7-07FC-4F39-95CF-BFCBDA6B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9" y="3845844"/>
            <a:ext cx="5148470" cy="225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95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EE1A22B-38C7-4EE1-B5C1-8A63D2BE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4. Crear una 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Landing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 Page </a:t>
            </a:r>
          </a:p>
        </p:txBody>
      </p:sp>
      <p:pic>
        <p:nvPicPr>
          <p:cNvPr id="4098" name="Picture 2" descr="Qué es una landing page o página de aterrizaje? | Damos Soluciones">
            <a:extLst>
              <a:ext uri="{FF2B5EF4-FFF2-40B4-BE49-F238E27FC236}">
                <a16:creationId xmlns="" xmlns:a16="http://schemas.microsoft.com/office/drawing/2014/main" id="{AE26A9A5-64C5-4B3D-8FA2-9130E240D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6" y="1690688"/>
            <a:ext cx="8428752" cy="47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51306848-AABB-4DD9-9956-7BF87D83878B}"/>
              </a:ext>
            </a:extLst>
          </p:cNvPr>
          <p:cNvSpPr txBox="1"/>
          <p:nvPr/>
        </p:nvSpPr>
        <p:spPr>
          <a:xfrm>
            <a:off x="6855701" y="2000588"/>
            <a:ext cx="3405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sz="2000" dirty="0">
                <a:latin typeface="Arial" panose="020B0604020202020204" pitchFamily="34" charset="0"/>
                <a:cs typeface="Arial" panose="020B0604020202020204" pitchFamily="34" charset="0"/>
              </a:rPr>
              <a:t>Presentación sobre nuestra App, información del uso correcto de la misma </a:t>
            </a:r>
          </a:p>
        </p:txBody>
      </p:sp>
    </p:spTree>
    <p:extLst>
      <p:ext uri="{BB962C8B-B14F-4D97-AF65-F5344CB8AC3E}">
        <p14:creationId xmlns:p14="http://schemas.microsoft.com/office/powerpoint/2010/main" val="163106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725B322-2BE3-4841-86DB-F120DB94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5. Utilizar </a:t>
            </a:r>
            <a:r>
              <a:rPr lang="es-PE" dirty="0" smtClean="0">
                <a:latin typeface="Arial" panose="020B0604020202020204" pitchFamily="34" charset="0"/>
                <a:cs typeface="Arial" panose="020B0604020202020204" pitchFamily="34" charset="0"/>
              </a:rPr>
              <a:t>REDES SOCIALES para 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promocionar nuestra App </a:t>
            </a:r>
          </a:p>
        </p:txBody>
      </p:sp>
      <p:pic>
        <p:nvPicPr>
          <p:cNvPr id="5122" name="Picture 2" descr="Redes Sociales - Qué son, tipos, ejemplos, ventajas y riesgos">
            <a:extLst>
              <a:ext uri="{FF2B5EF4-FFF2-40B4-BE49-F238E27FC236}">
                <a16:creationId xmlns="" xmlns:a16="http://schemas.microsoft.com/office/drawing/2014/main" id="{D2DF25F0-A7A3-4ADC-A585-BF326F6C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2" y="2406434"/>
            <a:ext cx="5496627" cy="313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as redes sociales más populares en el mundo (2003-2019) [Vídeo]">
            <a:extLst>
              <a:ext uri="{FF2B5EF4-FFF2-40B4-BE49-F238E27FC236}">
                <a16:creationId xmlns="" xmlns:a16="http://schemas.microsoft.com/office/drawing/2014/main" id="{E5A05BBC-1493-413F-B287-A06BAA451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73355"/>
            <a:ext cx="5829098" cy="32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5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E73DCD7-DB0C-40AC-88C8-543EAA7E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6. Contar con “</a:t>
            </a:r>
            <a:r>
              <a:rPr lang="es-PE" dirty="0" err="1">
                <a:latin typeface="Arial" panose="020B0604020202020204" pitchFamily="34" charset="0"/>
                <a:cs typeface="Arial" panose="020B0604020202020204" pitchFamily="34" charset="0"/>
              </a:rPr>
              <a:t>Influencers</a:t>
            </a:r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” o líderes de opinión </a:t>
            </a:r>
          </a:p>
        </p:txBody>
      </p:sp>
      <p:sp>
        <p:nvSpPr>
          <p:cNvPr id="4" name="AutoShape 2" descr="Ekos Influencer Awards | Ekosnegocios">
            <a:extLst>
              <a:ext uri="{FF2B5EF4-FFF2-40B4-BE49-F238E27FC236}">
                <a16:creationId xmlns="" xmlns:a16="http://schemas.microsoft.com/office/drawing/2014/main" id="{F05C2BDA-2DED-4260-95B6-AB8EFD8B43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8017" y="2011017"/>
            <a:ext cx="1570383" cy="157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5" name="AutoShape 4" descr="Ekos Influencer Awards | Ekosnegocios">
            <a:extLst>
              <a:ext uri="{FF2B5EF4-FFF2-40B4-BE49-F238E27FC236}">
                <a16:creationId xmlns="" xmlns:a16="http://schemas.microsoft.com/office/drawing/2014/main" id="{29509F6B-C1B4-4A24-8260-1D005EB4EC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6154" name="Picture 10" descr="✓ Marketing de Influencers = + Ventas + Conversiones + Tráfico ✓">
            <a:extLst>
              <a:ext uri="{FF2B5EF4-FFF2-40B4-BE49-F238E27FC236}">
                <a16:creationId xmlns="" xmlns:a16="http://schemas.microsoft.com/office/drawing/2014/main" id="{04C2B6E6-50ED-4075-A010-F69B69C5F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38" y="2303118"/>
            <a:ext cx="6033317" cy="401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6 herramientas para identificar a los líderes de opinión más influyentes de  la red | Marketing Directo">
            <a:extLst>
              <a:ext uri="{FF2B5EF4-FFF2-40B4-BE49-F238E27FC236}">
                <a16:creationId xmlns="" xmlns:a16="http://schemas.microsoft.com/office/drawing/2014/main" id="{F8F01947-754A-41F2-88E0-FC0CF041A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111" y="1422538"/>
            <a:ext cx="4317724" cy="43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5F68F83-B183-4034-8F02-C5F696C3E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72441"/>
            <a:ext cx="10515600" cy="1325563"/>
          </a:xfrm>
        </p:spPr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7. Creación de videos y tutoriales </a:t>
            </a:r>
          </a:p>
        </p:txBody>
      </p:sp>
      <p:pic>
        <p:nvPicPr>
          <p:cNvPr id="7170" name="Picture 2" descr="Aprenda cómo dominar ClicData con videos tutoriales">
            <a:extLst>
              <a:ext uri="{FF2B5EF4-FFF2-40B4-BE49-F238E27FC236}">
                <a16:creationId xmlns="" xmlns:a16="http://schemas.microsoft.com/office/drawing/2014/main" id="{145EF9C2-1F3C-4398-AE6F-5AC2815EA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567" y="365125"/>
            <a:ext cx="7619577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Videos Tutoriales | PlagScan">
            <a:extLst>
              <a:ext uri="{FF2B5EF4-FFF2-40B4-BE49-F238E27FC236}">
                <a16:creationId xmlns="" xmlns:a16="http://schemas.microsoft.com/office/drawing/2014/main" id="{9A0151F8-CB7A-45BE-90DE-F02D1D746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7" y="2031758"/>
            <a:ext cx="4415075" cy="279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59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4E8C1D1-AA75-4298-9738-F754A11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8. Tener un Feedback </a:t>
            </a:r>
          </a:p>
        </p:txBody>
      </p:sp>
      <p:pic>
        <p:nvPicPr>
          <p:cNvPr id="8194" name="Picture 2" descr="Qué es el feedback en la comunicación? Feedback positivo y negativo - Blog  P&amp;amp;A">
            <a:extLst>
              <a:ext uri="{FF2B5EF4-FFF2-40B4-BE49-F238E27FC236}">
                <a16:creationId xmlns="" xmlns:a16="http://schemas.microsoft.com/office/drawing/2014/main" id="{941967CF-DA4E-44B1-8A4B-E2F402494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920" y="1232452"/>
            <a:ext cx="656008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a importancia del Feedback en los equipos de trabajo">
            <a:extLst>
              <a:ext uri="{FF2B5EF4-FFF2-40B4-BE49-F238E27FC236}">
                <a16:creationId xmlns="" xmlns:a16="http://schemas.microsoft.com/office/drawing/2014/main" id="{59C10F3C-5810-4BFE-9634-64C321528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0" y="1987827"/>
            <a:ext cx="5392407" cy="38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0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="" xmlns:a16="http://schemas.microsoft.com/office/drawing/2014/main" id="{6F53E2B4-9040-47C7-9D66-9AEF790186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2222857"/>
              </p:ext>
            </p:extLst>
          </p:nvPr>
        </p:nvGraphicFramePr>
        <p:xfrm>
          <a:off x="2070637" y="87421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22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B893460-F9C1-445E-A119-3DF7D21B3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Estimación del </a:t>
            </a:r>
            <a:r>
              <a:rPr lang="es-ES" dirty="0" smtClean="0"/>
              <a:t>DESARROLLO </a:t>
            </a:r>
            <a:r>
              <a:rPr lang="es-ES" dirty="0"/>
              <a:t>de la aplicación</a:t>
            </a:r>
            <a:endParaRPr lang="es-PE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="" xmlns:a16="http://schemas.microsoft.com/office/drawing/2014/main" id="{D075E297-4ED7-41F7-A3F7-2F4B5949C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2428" y="987425"/>
            <a:ext cx="2793719" cy="4873625"/>
          </a:xfrm>
        </p:spPr>
      </p:pic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8D908D7-60F9-4305-804C-FBEF3033B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105699" cy="4240369"/>
          </a:xfrm>
        </p:spPr>
        <p:txBody>
          <a:bodyPr/>
          <a:lstStyle/>
          <a:p>
            <a:pPr algn="just"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Desarrollador de software Junior: S/.10 por hora trabajando 5 horas al </a:t>
            </a:r>
            <a:r>
              <a:rPr lang="es-MX" sz="1800" b="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dia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, 5 </a:t>
            </a:r>
            <a:r>
              <a:rPr lang="es-MX" sz="1800" b="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dias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MX" sz="1800" b="0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la 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semana, total S./1000 mes, en un desarrollo de 5 meses en total seria S/.6000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Diseñador UI/UX: S/20 por hora trabajando 6 horas al </a:t>
            </a:r>
            <a:r>
              <a:rPr lang="es-MX" sz="1800" b="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dia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 5 </a:t>
            </a:r>
            <a:r>
              <a:rPr lang="es-MX" sz="1800" b="0" i="0" u="none" strike="noStrike" dirty="0" err="1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dias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MX" sz="1800" b="0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la </a:t>
            </a: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semana, total S./1200 mes, solo será requerido 2 meses en total seria S/.2400 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Cuota única de Google Play: $25 convertido a soles S/.92.60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Recaudación de información: S/.1200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Pruebas de la Aplicación: S./1400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8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Costo del Servidor por año: S./1850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98848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>
            <a:extLst>
              <a:ext uri="{FF2B5EF4-FFF2-40B4-BE49-F238E27FC236}">
                <a16:creationId xmlns="" xmlns:a16="http://schemas.microsoft.com/office/drawing/2014/main" id="{46EC856C-AA25-434A-8763-93DBD8DBEA1D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00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="" xmlns:a16="http://schemas.microsoft.com/office/drawing/2014/main" id="{84780916-61A6-4C44-B375-40C19BF52B4C}"/>
              </a:ext>
            </a:extLst>
          </p:cNvPr>
          <p:cNvSpPr/>
          <p:nvPr/>
        </p:nvSpPr>
        <p:spPr>
          <a:xfrm>
            <a:off x="1431156" y="1174536"/>
            <a:ext cx="9329687" cy="37702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39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FODA </a:t>
            </a:r>
          </a:p>
        </p:txBody>
      </p:sp>
    </p:spTree>
    <p:extLst>
      <p:ext uri="{BB962C8B-B14F-4D97-AF65-F5344CB8AC3E}">
        <p14:creationId xmlns:p14="http://schemas.microsoft.com/office/powerpoint/2010/main" val="412569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63536953-D28A-41A7-A46D-EEBDB2DE8A3F}"/>
              </a:ext>
            </a:extLst>
          </p:cNvPr>
          <p:cNvSpPr/>
          <p:nvPr/>
        </p:nvSpPr>
        <p:spPr>
          <a:xfrm>
            <a:off x="1513200" y="1151787"/>
            <a:ext cx="37587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FORTALEZAS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ECDF1507-4CD4-4F70-8C8A-8BA97D4B11CA}"/>
              </a:ext>
            </a:extLst>
          </p:cNvPr>
          <p:cNvSpPr txBox="1"/>
          <p:nvPr/>
        </p:nvSpPr>
        <p:spPr>
          <a:xfrm>
            <a:off x="3299797" y="2250421"/>
            <a:ext cx="5963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Asesora de manera más rápida las entidades financieras con menos tasa de interés</a:t>
            </a:r>
            <a:endParaRPr lang="es-MX" b="0" dirty="0">
              <a:effectLst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CF167793-EA52-40D6-B46B-12637331E1EB}"/>
              </a:ext>
            </a:extLst>
          </p:cNvPr>
          <p:cNvSpPr txBox="1"/>
          <p:nvPr/>
        </p:nvSpPr>
        <p:spPr>
          <a:xfrm>
            <a:off x="3299796" y="2947599"/>
            <a:ext cx="6082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La asesoría es más personalizada y actualizada para los conocimientos de los acreedores a los próximos créditos</a:t>
            </a:r>
            <a:endParaRPr lang="es-419" dirty="0"/>
          </a:p>
        </p:txBody>
      </p:sp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0B13168F-8DF6-417B-B58A-80D03A0D2509}"/>
              </a:ext>
            </a:extLst>
          </p:cNvPr>
          <p:cNvSpPr txBox="1"/>
          <p:nvPr/>
        </p:nvSpPr>
        <p:spPr>
          <a:xfrm>
            <a:off x="3299796" y="3668978"/>
            <a:ext cx="5963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Cuenta con personal calificado en la instalación de software y procedimientos para el funcionamiento de la aplicación</a:t>
            </a:r>
            <a:endParaRPr lang="es-419" dirty="0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375F3756-2B1B-4D7E-B861-71AE955843FB}"/>
              </a:ext>
            </a:extLst>
          </p:cNvPr>
          <p:cNvSpPr txBox="1"/>
          <p:nvPr/>
        </p:nvSpPr>
        <p:spPr>
          <a:xfrm>
            <a:off x="3299796" y="4837043"/>
            <a:ext cx="58276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La aplicación es netamente virtual para evitar largas colas y sobre todo contagios por el brote de este nuevo virus </a:t>
            </a:r>
            <a:endParaRPr lang="es-MX" b="0" dirty="0">
              <a:effectLst/>
            </a:endParaRPr>
          </a:p>
          <a:p>
            <a:r>
              <a:rPr lang="es-MX" dirty="0"/>
              <a:t/>
            </a:r>
            <a:br>
              <a:rPr lang="es-MX" dirty="0"/>
            </a:br>
            <a:endParaRPr lang="es-419" dirty="0"/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8FFE15D7-99CD-4223-9D90-EC72B870BBE9}"/>
              </a:ext>
            </a:extLst>
          </p:cNvPr>
          <p:cNvSpPr/>
          <p:nvPr/>
        </p:nvSpPr>
        <p:spPr>
          <a:xfrm>
            <a:off x="2812774" y="5022574"/>
            <a:ext cx="251791" cy="2517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1888014E-DE6D-4E17-A059-A8E6F99ECA9C}"/>
              </a:ext>
            </a:extLst>
          </p:cNvPr>
          <p:cNvSpPr/>
          <p:nvPr/>
        </p:nvSpPr>
        <p:spPr>
          <a:xfrm>
            <a:off x="2812776" y="2431413"/>
            <a:ext cx="251791" cy="2517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9" name="Elipse 8">
            <a:extLst>
              <a:ext uri="{FF2B5EF4-FFF2-40B4-BE49-F238E27FC236}">
                <a16:creationId xmlns="" xmlns:a16="http://schemas.microsoft.com/office/drawing/2014/main" id="{2BA6E8E3-2205-46AE-8959-CBD014833735}"/>
              </a:ext>
            </a:extLst>
          </p:cNvPr>
          <p:cNvSpPr/>
          <p:nvPr/>
        </p:nvSpPr>
        <p:spPr>
          <a:xfrm>
            <a:off x="2812775" y="3878852"/>
            <a:ext cx="251791" cy="2517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EE2AC7E8-608B-40C6-9AEC-4278E90479EA}"/>
              </a:ext>
            </a:extLst>
          </p:cNvPr>
          <p:cNvSpPr/>
          <p:nvPr/>
        </p:nvSpPr>
        <p:spPr>
          <a:xfrm>
            <a:off x="2809456" y="3155132"/>
            <a:ext cx="251791" cy="251791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30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4AE13C9E-8846-4F90-A7EE-601AE04ABEF8}"/>
              </a:ext>
            </a:extLst>
          </p:cNvPr>
          <p:cNvSpPr/>
          <p:nvPr/>
        </p:nvSpPr>
        <p:spPr>
          <a:xfrm>
            <a:off x="2537789" y="1087238"/>
            <a:ext cx="64645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OPORTUNIDADES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6384DD92-ABAD-469A-9D8E-4B0419AEACD2}"/>
              </a:ext>
            </a:extLst>
          </p:cNvPr>
          <p:cNvSpPr/>
          <p:nvPr/>
        </p:nvSpPr>
        <p:spPr>
          <a:xfrm>
            <a:off x="2272747" y="2683565"/>
            <a:ext cx="265043" cy="2517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Elipse 3">
            <a:extLst>
              <a:ext uri="{FF2B5EF4-FFF2-40B4-BE49-F238E27FC236}">
                <a16:creationId xmlns="" xmlns:a16="http://schemas.microsoft.com/office/drawing/2014/main" id="{B4AAC182-027D-452C-82D7-4DFA892A0A9A}"/>
              </a:ext>
            </a:extLst>
          </p:cNvPr>
          <p:cNvSpPr/>
          <p:nvPr/>
        </p:nvSpPr>
        <p:spPr>
          <a:xfrm>
            <a:off x="2272747" y="4406349"/>
            <a:ext cx="265043" cy="2517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Elipse 4">
            <a:extLst>
              <a:ext uri="{FF2B5EF4-FFF2-40B4-BE49-F238E27FC236}">
                <a16:creationId xmlns="" xmlns:a16="http://schemas.microsoft.com/office/drawing/2014/main" id="{A196B89B-285E-49CF-A7AC-5297062311E5}"/>
              </a:ext>
            </a:extLst>
          </p:cNvPr>
          <p:cNvSpPr/>
          <p:nvPr/>
        </p:nvSpPr>
        <p:spPr>
          <a:xfrm>
            <a:off x="2272746" y="5633326"/>
            <a:ext cx="265043" cy="2517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59B271F5-CBFC-4CE6-B9AC-ADD1444C2ACB}"/>
              </a:ext>
            </a:extLst>
          </p:cNvPr>
          <p:cNvSpPr/>
          <p:nvPr/>
        </p:nvSpPr>
        <p:spPr>
          <a:xfrm>
            <a:off x="2276059" y="3544957"/>
            <a:ext cx="265043" cy="25179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D5AE5A1B-DED5-4CAE-85CD-C47C67FBE9AA}"/>
              </a:ext>
            </a:extLst>
          </p:cNvPr>
          <p:cNvSpPr txBox="1"/>
          <p:nvPr/>
        </p:nvSpPr>
        <p:spPr>
          <a:xfrm>
            <a:off x="2703442" y="2370941"/>
            <a:ext cx="66923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H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oy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en día hay cooperativas que recientemente son creadas que no disponen de mucha información por ende no podemos obtener mucha información</a:t>
            </a:r>
            <a:endParaRPr lang="es-MX" b="0" dirty="0">
              <a:effectLst/>
            </a:endParaRPr>
          </a:p>
          <a:p>
            <a:r>
              <a:rPr lang="es-MX" dirty="0"/>
              <a:t/>
            </a:r>
            <a:br>
              <a:rPr lang="es-MX" dirty="0"/>
            </a:br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A1F0ECB3-1B9F-4E43-8132-322CC06F93C0}"/>
              </a:ext>
            </a:extLst>
          </p:cNvPr>
          <p:cNvSpPr txBox="1"/>
          <p:nvPr/>
        </p:nvSpPr>
        <p:spPr>
          <a:xfrm>
            <a:off x="2703442" y="3299791"/>
            <a:ext cx="669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L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app que hoy en día no actualizan la información de las tasas que día a día aumentan o bajan entonces por ese aspecto no podemos mantener un seguimiento con fuente concreta</a:t>
            </a:r>
            <a:endParaRPr lang="es-419" dirty="0"/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6ECF15BB-5B31-456D-BC97-A1E1EC4CDC04}"/>
              </a:ext>
            </a:extLst>
          </p:cNvPr>
          <p:cNvSpPr txBox="1"/>
          <p:nvPr/>
        </p:nvSpPr>
        <p:spPr>
          <a:xfrm>
            <a:off x="2703442" y="4406349"/>
            <a:ext cx="6692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C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ontar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con una sede donde nuestros clientes de mayor edad que no manejan mucho la tecnología puedan asesorarse se manera presencial</a:t>
            </a:r>
            <a:endParaRPr lang="es-419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EF51E209-8B73-4DA9-81BA-789472BA07C5}"/>
              </a:ext>
            </a:extLst>
          </p:cNvPr>
          <p:cNvSpPr txBox="1"/>
          <p:nvPr/>
        </p:nvSpPr>
        <p:spPr>
          <a:xfrm>
            <a:off x="2796209" y="5632174"/>
            <a:ext cx="659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F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omentar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nuestra app en los medios de comunicación no solo por internet sino también por tv, radio, etc. 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0253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48972D07-DBF1-474F-BC75-E14B9E665FCE}"/>
              </a:ext>
            </a:extLst>
          </p:cNvPr>
          <p:cNvSpPr/>
          <p:nvPr/>
        </p:nvSpPr>
        <p:spPr>
          <a:xfrm>
            <a:off x="1766485" y="1231300"/>
            <a:ext cx="4100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DEBILIDADES </a:t>
            </a: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F0AD643C-2278-44F7-A0A5-63E52DCD5BD8}"/>
              </a:ext>
            </a:extLst>
          </p:cNvPr>
          <p:cNvSpPr/>
          <p:nvPr/>
        </p:nvSpPr>
        <p:spPr>
          <a:xfrm>
            <a:off x="2279374" y="2778562"/>
            <a:ext cx="212035" cy="21203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s-419" b="1">
              <a:ln/>
              <a:solidFill>
                <a:schemeClr val="accent3"/>
              </a:solidFill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3EBFDB6B-1258-4347-8E32-F4F45E16B599}"/>
              </a:ext>
            </a:extLst>
          </p:cNvPr>
          <p:cNvSpPr/>
          <p:nvPr/>
        </p:nvSpPr>
        <p:spPr>
          <a:xfrm>
            <a:off x="2279374" y="3508514"/>
            <a:ext cx="212035" cy="21203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s-419" b="1">
              <a:ln/>
              <a:solidFill>
                <a:schemeClr val="accent3"/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D0716B2E-CD31-4FEB-972E-5700468BC706}"/>
              </a:ext>
            </a:extLst>
          </p:cNvPr>
          <p:cNvSpPr/>
          <p:nvPr/>
        </p:nvSpPr>
        <p:spPr>
          <a:xfrm rot="21434109">
            <a:off x="2274383" y="4306600"/>
            <a:ext cx="212035" cy="21203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s-419" b="1">
              <a:ln/>
              <a:solidFill>
                <a:schemeClr val="accent3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D1456E32-DCDE-4BCB-A0A4-DC4569EBCEB8}"/>
              </a:ext>
            </a:extLst>
          </p:cNvPr>
          <p:cNvSpPr txBox="1"/>
          <p:nvPr/>
        </p:nvSpPr>
        <p:spPr>
          <a:xfrm>
            <a:off x="2630555" y="2673149"/>
            <a:ext cx="57779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F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alta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de un centro de atención al cliente</a:t>
            </a:r>
            <a:endParaRPr lang="es-MX" b="0" dirty="0">
              <a:effectLst/>
            </a:endParaRPr>
          </a:p>
          <a:p>
            <a:r>
              <a:rPr lang="es-MX" dirty="0"/>
              <a:t/>
            </a:r>
            <a:br>
              <a:rPr lang="es-MX" dirty="0"/>
            </a:br>
            <a:endParaRPr lang="es-419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922684EA-BBA9-4904-BCB7-82F88811144E}"/>
              </a:ext>
            </a:extLst>
          </p:cNvPr>
          <p:cNvSpPr txBox="1"/>
          <p:nvPr/>
        </p:nvSpPr>
        <p:spPr>
          <a:xfrm>
            <a:off x="2630554" y="3253408"/>
            <a:ext cx="51882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28600" algn="just" rtl="0">
              <a:spcBef>
                <a:spcPts val="1200"/>
              </a:spcBef>
              <a:spcAft>
                <a:spcPts val="1200"/>
              </a:spcAft>
            </a:pPr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L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as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apps iguales a la de nuestra cuenta con más publicidad</a:t>
            </a:r>
            <a:endParaRPr lang="es-MX" b="0" dirty="0">
              <a:effectLst/>
            </a:endParaRPr>
          </a:p>
          <a:p>
            <a:r>
              <a:rPr lang="es-MX" dirty="0"/>
              <a:t/>
            </a:r>
            <a:br>
              <a:rPr lang="es-MX" dirty="0"/>
            </a:br>
            <a:endParaRPr lang="es-419" dirty="0"/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27049247-EB0F-4187-94FF-0E3A34DFA587}"/>
              </a:ext>
            </a:extLst>
          </p:cNvPr>
          <p:cNvSpPr txBox="1"/>
          <p:nvPr/>
        </p:nvSpPr>
        <p:spPr>
          <a:xfrm>
            <a:off x="2630554" y="4036609"/>
            <a:ext cx="518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212529"/>
                </a:solidFill>
                <a:latin typeface="Times New Roman" panose="02020603050405020304" pitchFamily="18" charset="0"/>
              </a:rPr>
              <a:t>L</a:t>
            </a:r>
            <a:r>
              <a:rPr lang="es-419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s-419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app necesita de un celular de gama media a gama alta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75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C367720E-2B60-4829-B859-A39EFCAE03BA}"/>
              </a:ext>
            </a:extLst>
          </p:cNvPr>
          <p:cNvSpPr/>
          <p:nvPr/>
        </p:nvSpPr>
        <p:spPr>
          <a:xfrm>
            <a:off x="1855688" y="1390326"/>
            <a:ext cx="36568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4"/>
                </a:solidFill>
                <a:effectLst/>
              </a:rPr>
              <a:t>AMENAZAS </a:t>
            </a:r>
          </a:p>
        </p:txBody>
      </p:sp>
      <p:sp>
        <p:nvSpPr>
          <p:cNvPr id="3" name="Elipse 2">
            <a:extLst>
              <a:ext uri="{FF2B5EF4-FFF2-40B4-BE49-F238E27FC236}">
                <a16:creationId xmlns="" xmlns:a16="http://schemas.microsoft.com/office/drawing/2014/main" id="{BEC001E5-94BD-47D9-8ABB-A93316BD9D5E}"/>
              </a:ext>
            </a:extLst>
          </p:cNvPr>
          <p:cNvSpPr/>
          <p:nvPr/>
        </p:nvSpPr>
        <p:spPr>
          <a:xfrm>
            <a:off x="2133600" y="2915478"/>
            <a:ext cx="344557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4" name="Elipse 3">
            <a:extLst>
              <a:ext uri="{FF2B5EF4-FFF2-40B4-BE49-F238E27FC236}">
                <a16:creationId xmlns="" xmlns:a16="http://schemas.microsoft.com/office/drawing/2014/main" id="{0DE43491-6298-4FFB-BE7A-7524369F50DF}"/>
              </a:ext>
            </a:extLst>
          </p:cNvPr>
          <p:cNvSpPr/>
          <p:nvPr/>
        </p:nvSpPr>
        <p:spPr>
          <a:xfrm>
            <a:off x="2133600" y="3787817"/>
            <a:ext cx="344557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5" name="Elipse 4">
            <a:extLst>
              <a:ext uri="{FF2B5EF4-FFF2-40B4-BE49-F238E27FC236}">
                <a16:creationId xmlns="" xmlns:a16="http://schemas.microsoft.com/office/drawing/2014/main" id="{16F1FB81-DA07-41B0-B067-334F0DFBA80F}"/>
              </a:ext>
            </a:extLst>
          </p:cNvPr>
          <p:cNvSpPr/>
          <p:nvPr/>
        </p:nvSpPr>
        <p:spPr>
          <a:xfrm>
            <a:off x="2133600" y="4544345"/>
            <a:ext cx="344557" cy="3048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5680E03F-B300-4829-B333-5F4F3E76C203}"/>
              </a:ext>
            </a:extLst>
          </p:cNvPr>
          <p:cNvSpPr txBox="1"/>
          <p:nvPr/>
        </p:nvSpPr>
        <p:spPr>
          <a:xfrm>
            <a:off x="2584174" y="2606213"/>
            <a:ext cx="51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H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oy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en día todas las entidades financieras cuentan con su sitio web que actualizan sus tasas diariamente</a:t>
            </a:r>
            <a:endParaRPr lang="es-419" dirty="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C9B9302D-D236-4142-8DEB-3581AA4EAAB8}"/>
              </a:ext>
            </a:extLst>
          </p:cNvPr>
          <p:cNvSpPr txBox="1"/>
          <p:nvPr/>
        </p:nvSpPr>
        <p:spPr>
          <a:xfrm>
            <a:off x="2584174" y="362839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E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l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cambio de políticos y elecciones presidencias tiene como consecuencia los cambios de tasas y precios</a:t>
            </a:r>
            <a:endParaRPr lang="es-419" dirty="0"/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D038C53C-C774-4B56-92A0-32A62D795B8E}"/>
              </a:ext>
            </a:extLst>
          </p:cNvPr>
          <p:cNvSpPr txBox="1"/>
          <p:nvPr/>
        </p:nvSpPr>
        <p:spPr>
          <a:xfrm>
            <a:off x="2584174" y="43735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MX" b="1" dirty="0">
                <a:solidFill>
                  <a:srgbClr val="212529"/>
                </a:solidFill>
                <a:latin typeface="Times New Roman" panose="02020603050405020304" pitchFamily="18" charset="0"/>
              </a:rPr>
              <a:t>L</a:t>
            </a:r>
            <a:r>
              <a:rPr lang="es-MX" sz="1800" b="1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s-MX" sz="1800" b="1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falta de internet a zonas rurales donde los comerciantes requieran financiación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988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69;p53"/>
          <p:cNvPicPr preferRelativeResize="0"/>
          <p:nvPr/>
        </p:nvPicPr>
        <p:blipFill rotWithShape="1">
          <a:blip r:embed="rId2">
            <a:alphaModFix/>
          </a:blip>
          <a:srcRect t="16970" r="8892" b="21025"/>
          <a:stretch/>
        </p:blipFill>
        <p:spPr>
          <a:xfrm>
            <a:off x="4182645" y="2870383"/>
            <a:ext cx="4742411" cy="1250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uadroTexto 2"/>
          <p:cNvSpPr txBox="1"/>
          <p:nvPr/>
        </p:nvSpPr>
        <p:spPr>
          <a:xfrm>
            <a:off x="6386427" y="3311144"/>
            <a:ext cx="190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GRACIAS.</a:t>
            </a:r>
            <a:endParaRPr lang="es-PE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91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510C8BA-C9B2-40FC-9954-E6D0A7D0F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3" y="948233"/>
            <a:ext cx="3905268" cy="1555200"/>
          </a:xfrm>
        </p:spPr>
        <p:txBody>
          <a:bodyPr/>
          <a:lstStyle/>
          <a:p>
            <a:r>
              <a:rPr lang="es-ES" dirty="0"/>
              <a:t>Estimación de los </a:t>
            </a:r>
            <a:r>
              <a:rPr lang="es-ES" dirty="0" smtClean="0"/>
              <a:t>INGRESOS GENERADOS por </a:t>
            </a:r>
            <a:r>
              <a:rPr lang="es-ES" dirty="0"/>
              <a:t>la aplicación</a:t>
            </a:r>
            <a:endParaRPr lang="es-PE" dirty="0"/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EB906FFB-35F8-4CC3-8ACC-8CE03ECFCFBC}"/>
              </a:ext>
            </a:extLst>
          </p:cNvPr>
          <p:cNvSpPr txBox="1"/>
          <p:nvPr/>
        </p:nvSpPr>
        <p:spPr>
          <a:xfrm>
            <a:off x="1651987" y="2714933"/>
            <a:ext cx="8012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24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Ingresos por descarga son $0.02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24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Pago por membresía $2.99 mensual</a:t>
            </a:r>
            <a:r>
              <a:rPr lang="es-PE" sz="2400" b="0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/ $ </a:t>
            </a:r>
            <a:r>
              <a:rPr lang="es-PE" sz="24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15 semestral</a:t>
            </a:r>
            <a:r>
              <a:rPr lang="es-PE" sz="2400" b="0" i="0" u="none" strike="noStrike" dirty="0" smtClean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/ $</a:t>
            </a:r>
            <a:r>
              <a:rPr lang="es-PE" sz="24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30 anual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2400" b="0" i="0" u="none" strike="noStrike" dirty="0">
                <a:solidFill>
                  <a:srgbClr val="212529"/>
                </a:solidFill>
                <a:effectLst/>
                <a:latin typeface="Times New Roman" panose="02020603050405020304" pitchFamily="18" charset="0"/>
              </a:rPr>
              <a:t>Ingresos por anuncios serian 1000 anuncios equivalente a $1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8602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1AFD38E-4144-43CA-BC9C-61F8560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Prototipo</a:t>
            </a:r>
            <a:endParaRPr lang="es-PE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="" xmlns:a16="http://schemas.microsoft.com/office/drawing/2014/main" id="{E99E332D-A1B8-48DC-A7F6-E43E3D926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46" y="1634792"/>
            <a:ext cx="2681553" cy="4767207"/>
          </a:xfrm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A95AA02A-8DE9-4103-9A8E-52BAD8794E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41" y="1634792"/>
            <a:ext cx="2797617" cy="49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5 pasos básicos para crear una app - SetUp Media - Agencia marketing  online, seo barcelona, desarrollo web, diseño 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057" y="773183"/>
            <a:ext cx="5119740" cy="541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45217" y="773183"/>
            <a:ext cx="6499538" cy="1541324"/>
          </a:xfrm>
        </p:spPr>
        <p:txBody>
          <a:bodyPr/>
          <a:lstStyle/>
          <a:p>
            <a:r>
              <a:rPr lang="es-MX" b="1" dirty="0">
                <a:latin typeface="Arial Black" panose="020B0A04020102020204" pitchFamily="34" charset="0"/>
              </a:rPr>
              <a:t>TECNICAS</a:t>
            </a:r>
            <a:r>
              <a:rPr lang="es-MX" dirty="0"/>
              <a:t> </a:t>
            </a:r>
            <a:endParaRPr lang="es-PE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20286" y="2468698"/>
            <a:ext cx="4288851" cy="2493962"/>
          </a:xfrm>
        </p:spPr>
        <p:txBody>
          <a:bodyPr>
            <a:normAutofit/>
          </a:bodyPr>
          <a:lstStyle/>
          <a:p>
            <a:pPr lvl="0" algn="l"/>
            <a:r>
              <a:rPr lang="es-MX" b="1" dirty="0"/>
              <a:t>Un buen diseño de la aplicación</a:t>
            </a:r>
            <a:endParaRPr lang="es-PE" dirty="0"/>
          </a:p>
          <a:p>
            <a:pPr algn="l"/>
            <a:r>
              <a:rPr lang="es-MX" b="1" dirty="0"/>
              <a:t>La consistencia</a:t>
            </a:r>
            <a:endParaRPr lang="es-MX" dirty="0"/>
          </a:p>
          <a:p>
            <a:pPr lvl="0" algn="l"/>
            <a:r>
              <a:rPr lang="es-MX" b="1" dirty="0"/>
              <a:t>La rapidez</a:t>
            </a:r>
          </a:p>
          <a:p>
            <a:pPr algn="l"/>
            <a:r>
              <a:rPr lang="es-MX" b="1" dirty="0"/>
              <a:t>La información</a:t>
            </a:r>
            <a:endParaRPr lang="es-MX" dirty="0"/>
          </a:p>
          <a:p>
            <a:pPr lvl="0" algn="l"/>
            <a:r>
              <a:rPr lang="es-MX" b="1" dirty="0"/>
              <a:t>La estética</a:t>
            </a:r>
            <a:endParaRPr lang="es-MX" dirty="0"/>
          </a:p>
          <a:p>
            <a:pPr algn="l"/>
            <a:r>
              <a:rPr lang="es-MX" b="1" dirty="0"/>
              <a:t>Revocación de acciones</a:t>
            </a:r>
            <a:endParaRPr lang="es-PE" dirty="0"/>
          </a:p>
          <a:p>
            <a:pPr lvl="0"/>
            <a:endParaRPr lang="es-PE" dirty="0"/>
          </a:p>
          <a:p>
            <a:pPr lvl="0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555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diciones del servicio de Google – Privacidad y condiciones – Goog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12827" r="4414" b="14286"/>
          <a:stretch/>
        </p:blipFill>
        <p:spPr bwMode="auto">
          <a:xfrm>
            <a:off x="6413679" y="2228046"/>
            <a:ext cx="4211392" cy="270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74761" y="1264030"/>
            <a:ext cx="5907110" cy="1170263"/>
          </a:xfrm>
        </p:spPr>
        <p:txBody>
          <a:bodyPr/>
          <a:lstStyle/>
          <a:p>
            <a:r>
              <a:rPr lang="es-MX" b="1" dirty="0"/>
              <a:t>LEGALES</a:t>
            </a:r>
            <a:endParaRPr lang="es-PE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96226" y="2388595"/>
            <a:ext cx="5340627" cy="2692745"/>
          </a:xfrm>
        </p:spPr>
        <p:txBody>
          <a:bodyPr>
            <a:normAutofit/>
          </a:bodyPr>
          <a:lstStyle/>
          <a:p>
            <a:pPr lvl="0" algn="l"/>
            <a:r>
              <a:rPr lang="es-MX" b="1" dirty="0" smtClean="0"/>
              <a:t>	Permisos </a:t>
            </a:r>
            <a:r>
              <a:rPr lang="es-MX" b="1" dirty="0"/>
              <a:t>sobre el uso de la aplicación</a:t>
            </a:r>
            <a:endParaRPr lang="es-PE" dirty="0"/>
          </a:p>
          <a:p>
            <a:pPr lvl="0" algn="l"/>
            <a:r>
              <a:rPr lang="es-MX" b="1" dirty="0" smtClean="0"/>
              <a:t>	Permisos </a:t>
            </a:r>
            <a:r>
              <a:rPr lang="es-MX" b="1" dirty="0"/>
              <a:t>según sobre el uso según la </a:t>
            </a:r>
            <a:r>
              <a:rPr lang="es-MX" b="1" dirty="0" smtClean="0"/>
              <a:t>edad de </a:t>
            </a:r>
            <a:r>
              <a:rPr lang="es-MX" b="1" dirty="0"/>
              <a:t>la persona a registrarse</a:t>
            </a:r>
          </a:p>
          <a:p>
            <a:pPr algn="l"/>
            <a:r>
              <a:rPr lang="es-MX" b="1" dirty="0" smtClean="0"/>
              <a:t>	Competencias </a:t>
            </a:r>
            <a:r>
              <a:rPr lang="es-MX" b="1" dirty="0"/>
              <a:t>de otras entidades que se podría generar en el mercado</a:t>
            </a:r>
          </a:p>
          <a:p>
            <a:pPr lvl="0" algn="l"/>
            <a:r>
              <a:rPr lang="es-MX" b="1" dirty="0" smtClean="0"/>
              <a:t>	Funcionalidad </a:t>
            </a:r>
            <a:r>
              <a:rPr lang="es-MX" b="1" dirty="0"/>
              <a:t>restringida por segmentos</a:t>
            </a:r>
          </a:p>
          <a:p>
            <a:pPr algn="l"/>
            <a:r>
              <a:rPr lang="es-MX" b="1" dirty="0" smtClean="0"/>
              <a:t>	Alianzas</a:t>
            </a:r>
            <a:endParaRPr lang="es-PE" dirty="0"/>
          </a:p>
          <a:p>
            <a:pPr lvl="0" algn="l"/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21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0800000">
            <a:off x="1111600" y="1634133"/>
            <a:ext cx="2715800" cy="108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2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 rot="10800000">
            <a:off x="1111600" y="2317276"/>
            <a:ext cx="2715800" cy="112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2"/>
          <p:cNvSpPr txBox="1">
            <a:spLocks noGrp="1"/>
          </p:cNvSpPr>
          <p:nvPr>
            <p:ph type="title"/>
          </p:nvPr>
        </p:nvSpPr>
        <p:spPr>
          <a:xfrm>
            <a:off x="3563997" y="1626902"/>
            <a:ext cx="5335301" cy="10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 dirty="0" smtClean="0"/>
              <a:t>SEGMENTACIÓN DE MERCADO</a:t>
            </a:r>
            <a:endParaRPr sz="4800" dirty="0"/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3333902" y="3445333"/>
            <a:ext cx="5795490" cy="219561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MX" dirty="0"/>
              <a:t>Dividir un mercado en </a:t>
            </a:r>
            <a:r>
              <a:rPr lang="es-MX" dirty="0" smtClean="0"/>
              <a:t>grupos </a:t>
            </a:r>
            <a:r>
              <a:rPr lang="es-MX" dirty="0"/>
              <a:t>pequeños, con distintas</a:t>
            </a:r>
          </a:p>
          <a:p>
            <a:pPr marL="0" indent="0" algn="l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MX" dirty="0"/>
              <a:t>necesidades, características o comportamientos; y que podrían</a:t>
            </a:r>
          </a:p>
          <a:p>
            <a:pPr marL="0" indent="0" algn="l">
              <a:lnSpc>
                <a:spcPct val="100000"/>
              </a:lnSpc>
              <a:buClr>
                <a:schemeClr val="dk1"/>
              </a:buClr>
              <a:buSzPts val="1100"/>
            </a:pPr>
            <a:r>
              <a:rPr lang="es-MX" dirty="0"/>
              <a:t>requerir estrategias </a:t>
            </a:r>
            <a:r>
              <a:rPr lang="es-MX" dirty="0" smtClean="0"/>
              <a:t>distintas</a:t>
            </a:r>
            <a:r>
              <a:rPr lang="es-MX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80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1903003" y="2936382"/>
            <a:ext cx="9284400" cy="285911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ts val="1800"/>
              </a:lnSpc>
              <a:buClr>
                <a:srgbClr val="4D719D"/>
              </a:buClr>
              <a:buSzPts val="1100"/>
              <a:buNone/>
            </a:pPr>
            <a:endParaRPr lang="es-PE" sz="1400" dirty="0" smtClean="0"/>
          </a:p>
          <a:p>
            <a:pPr marL="0" indent="0">
              <a:lnSpc>
                <a:spcPts val="1800"/>
              </a:lnSpc>
              <a:buClr>
                <a:srgbClr val="4D719D"/>
              </a:buClr>
              <a:buSzPts val="1100"/>
              <a:buNone/>
            </a:pPr>
            <a:endParaRPr lang="es-PE" sz="1400" dirty="0" smtClean="0"/>
          </a:p>
          <a:p>
            <a:pPr marL="0" indent="0">
              <a:lnSpc>
                <a:spcPts val="1800"/>
              </a:lnSpc>
              <a:buClr>
                <a:srgbClr val="4D719D"/>
              </a:buClr>
              <a:buSzPts val="1100"/>
              <a:buNone/>
            </a:pPr>
            <a:endParaRPr lang="es-PE" sz="1400" dirty="0"/>
          </a:p>
          <a:p>
            <a:pPr marL="0" indent="0" algn="just">
              <a:lnSpc>
                <a:spcPts val="1800"/>
              </a:lnSpc>
              <a:buClr>
                <a:srgbClr val="4D719D"/>
              </a:buClr>
              <a:buSzPts val="1100"/>
              <a:buNone/>
            </a:pPr>
            <a:endParaRPr sz="1400" dirty="0"/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s-PE" sz="1400" dirty="0" smtClean="0"/>
              <a:t>Permite </a:t>
            </a:r>
            <a:r>
              <a:rPr lang="es-PE" sz="1400" b="1" dirty="0" smtClean="0"/>
              <a:t>identificar</a:t>
            </a:r>
            <a:r>
              <a:rPr lang="es-PE" sz="1400" dirty="0" smtClean="0"/>
              <a:t> necesidades del cliente, dentro de un submercado, para ofrecer un diseño aún más eficaz para satisfacer la cliente.</a:t>
            </a:r>
            <a:endParaRPr sz="1400" dirty="0"/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s-PE" sz="1400" dirty="0" smtClean="0"/>
              <a:t>Crecimiento de las empresas pequeñas y medianas de aplicar al obtener una posición solida en segmentos especializados.</a:t>
            </a:r>
            <a:endParaRPr sz="1400" dirty="0"/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s-PE" sz="1400" dirty="0" smtClean="0"/>
              <a:t>Crear un servicio más a fin para ponerle un precio apropiado para el publico.</a:t>
            </a:r>
            <a:endParaRPr sz="1400" dirty="0"/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s-PE" sz="1400" dirty="0" smtClean="0">
                <a:solidFill>
                  <a:schemeClr val="accent6"/>
                </a:solidFill>
              </a:rPr>
              <a:t>Facilita la selección de canales de comunicación y publicidad de la aplicación.</a:t>
            </a:r>
            <a:endParaRPr sz="1400" dirty="0">
              <a:solidFill>
                <a:schemeClr val="accent6"/>
              </a:solidFill>
            </a:endParaRPr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n" sz="1400" dirty="0" smtClean="0">
                <a:solidFill>
                  <a:schemeClr val="accent6"/>
                </a:solidFill>
                <a:uFill>
                  <a:noFill/>
                </a:uFill>
                <a:latin typeface="Roboto Mono"/>
                <a:sym typeface="Roboto Mono"/>
              </a:rPr>
              <a:t>Enfrentarse a menos competidores en un segmento especifico.</a:t>
            </a:r>
            <a:endParaRPr sz="1400" dirty="0">
              <a:solidFill>
                <a:schemeClr val="accent6"/>
              </a:solidFill>
            </a:endParaRPr>
          </a:p>
          <a:p>
            <a:pPr algn="just">
              <a:lnSpc>
                <a:spcPts val="1800"/>
              </a:lnSpc>
              <a:buClr>
                <a:schemeClr val="accent2"/>
              </a:buClr>
              <a:buFont typeface="Concert One"/>
              <a:buAutoNum type="arabicPeriod"/>
            </a:pPr>
            <a:r>
              <a:rPr lang="es-PE" sz="1400" dirty="0" smtClean="0"/>
              <a:t>Genera nuevas oportunidades de crecimiento, al ganar ventaja competitiva considerable</a:t>
            </a:r>
            <a:endParaRPr sz="1400" dirty="0"/>
          </a:p>
        </p:txBody>
      </p:sp>
      <p:sp>
        <p:nvSpPr>
          <p:cNvPr id="189" name="Google Shape;189;p30"/>
          <p:cNvSpPr txBox="1"/>
          <p:nvPr/>
        </p:nvSpPr>
        <p:spPr>
          <a:xfrm>
            <a:off x="2369378" y="3371591"/>
            <a:ext cx="7304800" cy="36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2133"/>
              </a:spcAft>
              <a:buClr>
                <a:srgbClr val="000000"/>
              </a:buClr>
            </a:pPr>
            <a:r>
              <a:rPr lang="en" sz="1600" kern="0" dirty="0">
                <a:solidFill>
                  <a:srgbClr val="B44141"/>
                </a:solidFill>
                <a:latin typeface="Concert One"/>
                <a:ea typeface="Concert One"/>
                <a:cs typeface="Concert One"/>
                <a:sym typeface="Concert One"/>
              </a:rPr>
              <a:t>¿En que beneficia la segmentación de mercado.</a:t>
            </a:r>
            <a:endParaRPr sz="1600" kern="0" dirty="0">
              <a:solidFill>
                <a:srgbClr val="B4414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46313" y="1313646"/>
            <a:ext cx="79977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400" dirty="0">
                <a:solidFill>
                  <a:srgbClr val="595959"/>
                </a:solidFill>
              </a:rPr>
              <a:t>Para llegar a las personas adecuadas el primer paso en la estrategia será la segmentación de mercado.</a:t>
            </a:r>
          </a:p>
          <a:p>
            <a:pPr algn="just"/>
            <a:endParaRPr lang="es-MX" sz="1400" dirty="0">
              <a:solidFill>
                <a:srgbClr val="595959"/>
              </a:solidFill>
            </a:endParaRPr>
          </a:p>
          <a:p>
            <a:pPr algn="just"/>
            <a:r>
              <a:rPr lang="es-MX" sz="1400" dirty="0">
                <a:solidFill>
                  <a:srgbClr val="595959"/>
                </a:solidFill>
              </a:rPr>
              <a:t>Al contar con mercados amplios y personas diversas, edades, gustos y preferencias distintas, es necesario no intentar llegar a todo publico con las mismas estrategias.</a:t>
            </a:r>
          </a:p>
          <a:p>
            <a:pPr algn="just"/>
            <a:endParaRPr lang="es-MX" sz="1400" dirty="0">
              <a:solidFill>
                <a:srgbClr val="595959"/>
              </a:solidFill>
            </a:endParaRPr>
          </a:p>
          <a:p>
            <a:pPr algn="just"/>
            <a:r>
              <a:rPr lang="es-MX" sz="1400" dirty="0">
                <a:solidFill>
                  <a:srgbClr val="595959"/>
                </a:solidFill>
              </a:rPr>
              <a:t>El conocer un tipo determinado de cliente dará oportunidad a conocer que necesita, por lo que será mucho mas sencillo crear determinado servicio para que quiera adquirirlo.</a:t>
            </a:r>
          </a:p>
        </p:txBody>
      </p:sp>
    </p:spTree>
    <p:extLst>
      <p:ext uri="{BB962C8B-B14F-4D97-AF65-F5344CB8AC3E}">
        <p14:creationId xmlns:p14="http://schemas.microsoft.com/office/powerpoint/2010/main" val="323555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Words>1197</Words>
  <Application>Microsoft Office PowerPoint</Application>
  <PresentationFormat>Panorámica</PresentationFormat>
  <Paragraphs>203</Paragraphs>
  <Slides>36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7" baseType="lpstr">
      <vt:lpstr>Anonymous Pro</vt:lpstr>
      <vt:lpstr>Arial</vt:lpstr>
      <vt:lpstr>Arial Black</vt:lpstr>
      <vt:lpstr>Calibri</vt:lpstr>
      <vt:lpstr>Coming Soon</vt:lpstr>
      <vt:lpstr>Concert One</vt:lpstr>
      <vt:lpstr>Roboto Mono</vt:lpstr>
      <vt:lpstr>Roboto Mono Regular</vt:lpstr>
      <vt:lpstr>Times New Roman</vt:lpstr>
      <vt:lpstr>Wingdings</vt:lpstr>
      <vt:lpstr>2_Notebook Lesson by Slidesgo</vt:lpstr>
      <vt:lpstr>Presentación de PowerPoint</vt:lpstr>
      <vt:lpstr>Prototipo de la Aplicación Multifinanzas.</vt:lpstr>
      <vt:lpstr>Estimación del DESARROLLO de la aplicación</vt:lpstr>
      <vt:lpstr>Estimación de los INGRESOS GENERADOS por la aplicación</vt:lpstr>
      <vt:lpstr>Prototipo</vt:lpstr>
      <vt:lpstr>TECNICAS </vt:lpstr>
      <vt:lpstr>LEGALES</vt:lpstr>
      <vt:lpstr>SEGMENTACIÓN DE MERCADO</vt:lpstr>
      <vt:lpstr>Presentación de PowerPoint</vt:lpstr>
      <vt:lpstr>Geográfica</vt:lpstr>
      <vt:lpstr>Geográfica</vt:lpstr>
      <vt:lpstr>Presentación de PowerPoint</vt:lpstr>
      <vt:lpstr>Geográfica</vt:lpstr>
      <vt:lpstr>Geográfica</vt:lpstr>
      <vt:lpstr>CARACTERÍSTICAS DEL SERVICIO</vt:lpstr>
      <vt:lpstr>Crédito Hipotecario</vt:lpstr>
      <vt:lpstr>Educación Financiera</vt:lpstr>
      <vt:lpstr>Noticias económicas y financieras</vt:lpstr>
      <vt:lpstr>Calificación crediticia</vt:lpstr>
      <vt:lpstr>ESTRATEGIA COMERCIAL  App Multifinanzas </vt:lpstr>
      <vt:lpstr>1. Elegir NOMBRE apropiado </vt:lpstr>
      <vt:lpstr>2. Contar con un ÍCONO atractivo para que resalte entre demás </vt:lpstr>
      <vt:lpstr>3. Contar con PALABRAS CLAVE </vt:lpstr>
      <vt:lpstr>4. Crear una Landing Page </vt:lpstr>
      <vt:lpstr>5. Utilizar REDES SOCIALES para promocionar nuestra App </vt:lpstr>
      <vt:lpstr>6. Contar con “Influencers” o líderes de opinión </vt:lpstr>
      <vt:lpstr>7. Creación de videos y tutoriales </vt:lpstr>
      <vt:lpstr>8. Tener un Feedback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SEGMENTACIÓN DE MERCADO</dc:title>
  <dc:creator>Cuenta Microsoft</dc:creator>
  <cp:lastModifiedBy>Cuenta Microsoft</cp:lastModifiedBy>
  <cp:revision>8</cp:revision>
  <dcterms:created xsi:type="dcterms:W3CDTF">2021-06-20T22:39:21Z</dcterms:created>
  <dcterms:modified xsi:type="dcterms:W3CDTF">2021-06-20T23:48:29Z</dcterms:modified>
</cp:coreProperties>
</file>